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  <p:sldMasterId id="2147483716" r:id="rId3"/>
    <p:sldMasterId id="2147483733" r:id="rId4"/>
    <p:sldMasterId id="2147483750" r:id="rId5"/>
    <p:sldMasterId id="2147483767" r:id="rId6"/>
    <p:sldMasterId id="2147483784" r:id="rId7"/>
    <p:sldMasterId id="2147483801" r:id="rId8"/>
    <p:sldMasterId id="2147483818" r:id="rId9"/>
    <p:sldMasterId id="2147483835" r:id="rId10"/>
  </p:sldMasterIdLst>
  <p:notesMasterIdLst>
    <p:notesMasterId r:id="rId32"/>
  </p:notesMasterIdLst>
  <p:sldIdLst>
    <p:sldId id="25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01"/>
    <a:srgbClr val="BBCED8"/>
    <a:srgbClr val="96BD51"/>
    <a:srgbClr val="5BC4C6"/>
    <a:srgbClr val="E4B2B4"/>
    <a:srgbClr val="E9E4D7"/>
    <a:srgbClr val="F9F7F3"/>
    <a:srgbClr val="EFEBE1"/>
    <a:srgbClr val="F3F0E9"/>
    <a:srgbClr val="E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76" autoAdjust="0"/>
  </p:normalViewPr>
  <p:slideViewPr>
    <p:cSldViewPr snapToGrid="0" snapToObjects="1">
      <p:cViewPr>
        <p:scale>
          <a:sx n="108" d="100"/>
          <a:sy n="108" d="100"/>
        </p:scale>
        <p:origin x="-63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82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722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76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0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0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440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4269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151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87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583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94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168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650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79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82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538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384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8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709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466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33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2174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12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885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6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181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380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7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632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670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3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738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76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658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70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68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358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47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417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8212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230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959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77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02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16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15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695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52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64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874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842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407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3566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39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1157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422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5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3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34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4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1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3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0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40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73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3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221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21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8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28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1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71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75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70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59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45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9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7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20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31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2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787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14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688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56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75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8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38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3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3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6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6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7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21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0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50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1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548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14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3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25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2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23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40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7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3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34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85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4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65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85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314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4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319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35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1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32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80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07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83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939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78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650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4306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458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9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324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9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7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2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8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7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1143001"/>
            <a:ext cx="11713013" cy="5169876"/>
          </a:xfrm>
        </p:spPr>
        <p:txBody>
          <a:bodyPr>
            <a:norm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sz="3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Индикативна </a:t>
            </a:r>
            <a: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годишна работна програма за </a:t>
            </a:r>
            <a:r>
              <a:rPr lang="ru-RU" sz="3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ru-RU" sz="36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b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Програма за морско дело и рибарство</a:t>
            </a:r>
            <a:b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2014-2020 г.</a:t>
            </a:r>
            <a:br>
              <a:rPr lang="ru-RU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4976485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Публично-правни органи; лица регистрирани по търговския закон или Закона за кооперациите, развиващи дейност в сектор Рибарство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Повишаване качеството, контрола и проследяемостта на разтоварваните на сушата продукти,  подобряване енергийната ефективност, подпомагане опазването на околната среда и подобряване безопасността и условията на труд, чрез инвестиции за подобряване на инфраструктурата и пристанищните съоръжения, включително инвестиции в съоръжения за събиране на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отпадъци;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30 000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200 000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1.8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Рибарски пристанища, кейове за разтоварване, рибни борси и покрити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лодкостоянки</a:t>
            </a: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5 106 433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1" y="1740879"/>
            <a:ext cx="266354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6"/>
            <a:ext cx="11755315" cy="514350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Сектор 1 - Инвестиции в съществуващи рибарски пристанища: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- 800 000 лева за Черно море;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- 400 000 лева за река Дунав;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Сектор 2 - Инвестиции насочени към изграждане и/или модернизация на лодкостоянки: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- 80 000 лева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Максимален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g-BG" sz="22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БФП </a:t>
            </a:r>
            <a:r>
              <a:rPr lang="bg-BG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проект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1 - Инвестиции в съществуващи рибарски пристанища: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- 8 000 000 лева за Черно море;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- 4 000 000 лева за река  Дунав;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2 - Инвестиции насочени към изграждане и/или модернизация на лодкостоянки: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- 800 000 лева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1.8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Рибарски пристанища, кейове за разтоварване, рибни борси и покрити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лодкостоянки</a:t>
            </a: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0" y="1566594"/>
            <a:ext cx="2378385" cy="12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6"/>
            <a:ext cx="11755315" cy="523142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Публични или частни научни или технически организации, признати от Р България самостоятелно или в сътрудничество с юридически лица или еднолични търговци (ЕТ), регистрирани по Търговския закон и юридически лица, регистрирани по ЗЮЛНЦ, признати браншови организации в областта на рибарството и/или признати организации на производителите на риба и други водни организми в сектор "Рибарство", в сътрудничество с публични или частни научни или технически организации, признати в Р България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Развиване на техническите, научните или организационните знания в стопанствата за аквакултури, с които по-специално се понижава въздействието върху околната среда, намаляване на  зависимостта от рибно брашно и масло, насърчаване на устойчивото използване на ресурсите в аквакултурите, подобряване на  хуманното отношение към животните или улесняване прилагането на нови, устойчиви производствени методи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10 000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200 000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 в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аквакултурата</a:t>
            </a: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599 953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0" y="1385758"/>
            <a:ext cx="1609670" cy="11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6"/>
            <a:ext cx="11755315" cy="5029256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 или Закона за кооперациите, развиващи дейност в сектор „Аквакултура“, физически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Разработване или въвеждане на пазара нови видове аквакултури с добър пазарен потенциал, нови или значително подобрени продукти, нови или подобрени процеси или нови или подобрени управленски и организационни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48 895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Продуктивни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аквакултурите – сектор „Малки проекти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500 000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" y="1594338"/>
            <a:ext cx="2869956" cy="16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6"/>
            <a:ext cx="11755315" cy="523142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закон, развиващи дейност в сектор Аквакултура и които ще развиват дейност в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сектора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Продуктивни инвестиции в аквакултурите, включително производство на зарибителен матариал; Инвестиции за диверсификация на дейностите и отглежданите видове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Модернизация на стопанствата, включително закупуване на оборудване за предпазване на стопанствата от диви хищници; Инвестиции в повишаване на качеството или добавената стойност; Инвестиции за повишаване положителното въздействие върху околната среда и подобряване на ефективното използване на ресурсите, в т. ч. преминаване към възобновяеми източници на енергия; насърчаването на затворени системи за аквакултури, в които продуктите от аквакултури се отглеждат в затворени рециркулационни системи, като по този начин се свежда до минимум потреблението на вода;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30 000 лв., 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550 000 лв.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 инвестиции в аквакултурите – сектор „Големи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036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469,6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626576"/>
            <a:ext cx="2837229" cy="15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3552092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Създаване на предприятия за устойчиви аквакултури от нови производители на аквакултури;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30 000 лв., 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850 000 лв.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2.3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 на нови производители на аквакултури, развиващи устойчиви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аквакултури</a:t>
            </a: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4 281 593,10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3" y="1740878"/>
            <a:ext cx="320401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9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4404946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 или Закона за кооперациите развиващи дейност в сектор „Аквакултура”, физически лица;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Дейности, свързани с преминаването от традиционните производствени методи в областта на аквакултурите към биологични аквакултури;дейности сврзани с участие в схемите на Съюза по управление на околната среда и одитиране;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2.4 Преминаване към схеми по управление на околната среда и одитиране и към биологични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аквакултури</a:t>
            </a: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311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617,61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2" y="1743798"/>
            <a:ext cx="2769050" cy="16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5134708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 или Закона за кооперациите, развиващи дейност в сектор „Аквакултура”, физически лица 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Дейности за развитие на аквакултури, съвместими с конкретните потребности на околната среда и подлежащи на специфични изисквания за управление в резултат от определянето на зоните по „Натура 2000“ Дейности, пряко свързани с опазването на водните животни ex-situ в рамките на програми за опазване и възстановяване на биологичното разнообразие Операции, които са свързани с аквакултури, включително опазването и подобряването на околната среда и на биологичното разнообразие и управлението на ландшафта и традиционните характеристики на зоните с аквакултури;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 тримесечие на годината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Аквакултури, осигуряващи екологични услуги</a:t>
            </a: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3 604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361,07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" y="1655286"/>
            <a:ext cx="2409439" cy="16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6"/>
            <a:ext cx="11755315" cy="374552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 на производителите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Изготвяне и изпълнение на плановете за производство и предлагане на пазара, посочени в член 28 от Регламент (ЕС) №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1379/2013;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 Планове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производство и предлагане на пазара</a:t>
            </a: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123 329,84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0" y="1626576"/>
            <a:ext cx="247957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5"/>
            <a:ext cx="11755315" cy="516987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 или Закона за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кооперациите;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Инвестиции в преработването на продукти от риболов и аквакултури, когато тези инвестиции: допринасят за реализирането на икономии на енергия или намаляване на въздействието върху околната среда, включително третирането на отпадъци;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подобряват безопасността, хигиената, здравето и условията на труд; подпомагат преработването на улов на риба от видове с търговско значение, който не може да бъде предназначен за консумация от човека; свързани са с преработването на странични продукти, които се получават в резултат на основни дейности от преработването;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водят до нови или подобрени продукти, нови или подобрени процеси или нови или подобрени управленски и организационни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 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за проект е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лв., а максималният е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1 000 000 лв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046284"/>
            <a:ext cx="8139112" cy="6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5.4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Преработване на продуктите от риболов и аквакултури</a:t>
            </a: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6 234 905,76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7" y="1626575"/>
            <a:ext cx="2791321" cy="14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5" y="1793631"/>
            <a:ext cx="11633882" cy="465204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приоритет 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Съюза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„Насърчаване 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устойчиво в екологично отношение, иновативно, конкурентоспособно и основано на знания рибарство, характеризиращо се с ефективно използване на ресурсите“:</a:t>
            </a:r>
            <a:r>
              <a:rPr lang="bg-BG" sz="18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18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Мярка 1.1 Диверсификация и нови форми на доход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Мярка 1.2 Здраве и безопасност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1.4 Ограничаване на въздействието на риболова върху морската среда и приспособяване на  риболова към опазването на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видовете;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1.5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свързани с опазването на морските биологични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1.6 Опазване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възстановяване на морското биологично разнообразие и екосистеми и компенсационни режими в рамките на устойчивите риболовни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дейности;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Мярка 1.8  Рибарски пристанища, кейове за разтоварване, рибни борси и покрити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лодкостоянки;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309200"/>
            <a:ext cx="81391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5"/>
            <a:ext cx="11755315" cy="516987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899" y="1582341"/>
            <a:ext cx="11255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сметка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BG14MFOP001-7.001-0006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ПМДР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МЗХГ, а в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спазване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ПМДР 2014-2020г. и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BG14MFOP001-7.001-0006 “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административния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Управляващия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/УО/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ПМДР 2014-2020 и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обезпечаване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програмиране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проучвания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възстановени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Отчитането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представянето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първични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разходооправдателни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en-US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1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" y="0"/>
            <a:ext cx="2587837" cy="1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872763"/>
            <a:ext cx="11755315" cy="4185138"/>
          </a:xfrm>
        </p:spPr>
        <p:txBody>
          <a:bodyPr>
            <a:normAutofit fontScale="90000"/>
          </a:bodyPr>
          <a:lstStyle/>
          <a:p>
            <a: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 на Съюза 2 „Насърчаване на устойчиви в екологично отношение, иновативни, конкурентоспособни и основани на знания аквакултури, характеризиращи се с ефективно използване на ресурсите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“:</a:t>
            </a:r>
            <a:b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 Иновации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аквакултурата;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Продуктивни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аквакултурите – сектор „Малки проекти“;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 Продуктивни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аквакултурите – сектор „Големи проекти;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Мярка 2.3 Насърчаване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нови производители на аквакултури, развиващи устойчиви аквакултури;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 Мярка 2.4 Преминаване към схеми по управление на околната среда и одитиране и към биологични аквакултури;</a:t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2.5 Аквакултури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осигуряващи екологични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  <a:r>
              <a:rPr lang="ru-RU" sz="16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309200"/>
            <a:ext cx="81391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872763"/>
            <a:ext cx="11755315" cy="2540975"/>
          </a:xfrm>
        </p:spPr>
        <p:txBody>
          <a:bodyPr>
            <a:normAutofit/>
          </a:bodyPr>
          <a:lstStyle/>
          <a:p>
            <a:r>
              <a:rPr lang="bg-BG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 на Съюза 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„</a:t>
            </a: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 на предлагането на пазара и </a:t>
            </a:r>
            <a: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преработването“:</a:t>
            </a:r>
            <a:br>
              <a:rPr lang="ru-RU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 Планове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производство и предлагане на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пазара;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5.4 Преработване </a:t>
            </a: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продуктите от риболов 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аквакултури </a:t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309200"/>
            <a:ext cx="81391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476650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търговския закон, развиващи дейност в сектор “Рибарство”,физически лица;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Диверсификация на доходите на рибарите чрез развиването на допълващи дейности, включително инвестиции на борда на корабите, риболовен туризъм, ресторанти, екологични услуги, свързани с рибарството и образователни дейности в областта на рибарството;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146 687 лв.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0" y="1740878"/>
            <a:ext cx="1931262" cy="1222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1.1 Диверсификация и нови форми на доход</a:t>
            </a:r>
            <a:r>
              <a:rPr lang="ru-RU" sz="24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bg-BG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 БФП – 439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435,70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7"/>
            <a:ext cx="11755315" cy="476650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Собственици на риболовни кораби, регистрирани по търговския закон или Закона за кооперациите;физически лица;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Инвестиции на борда или в индивидуално оборудване, при условие че посочените инвестиции надхвърлят изискванията съгласно правото на Съюза или националното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неприложим,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10 000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0" y="1740878"/>
            <a:ext cx="1931262" cy="1222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1.2 Здраве и безопасност</a:t>
            </a:r>
          </a:p>
          <a:p>
            <a:pPr algn="ctr" defTabSz="914400">
              <a:defRPr/>
            </a:pP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размер на БФП – 74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723,50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2" y="1701118"/>
            <a:ext cx="2848180" cy="15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8"/>
            <a:ext cx="11755315" cy="428185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Собственици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риболовни кораби, регистрирани по търговския закон или Закона за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кооперациите,Физически лица,Рибарски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организации, признати в Р.България;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Инвестиции в оборудване;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2 000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20 000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1.4 Ограничаване на въздействието на риболова върху морската среда и приспособяване на  риболова към опазването на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видовете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260 454,14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8" y="1626578"/>
            <a:ext cx="2508212" cy="19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8"/>
            <a:ext cx="11755315" cy="481909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Научни или технически публично-правни организации,  признати в РБългария или в лица, регистрирани по Търговкия закон или ЗЮЛНЦ или физически лица в сътрудничество с научна или техническа организация;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Разработване или въвеждане на нови технически или организационни знания, водещи до намаляване на въздействието от риболовните дейности върху околната среда, включително по-добри риболовни техники и по-висока избирателност на риболовните уреди, или постигането на по-устойчиво използване на морските биологични ресурси и съвместно съществуване със защитените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хищници;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второто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2 000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200 000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1.5 Иновации, свързани с опазването на морските биологични ресурси</a:t>
            </a:r>
          </a:p>
          <a:p>
            <a:pPr algn="ctr" defTabSz="914400">
              <a:defRPr/>
            </a:pP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964 081,98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" y="1606063"/>
            <a:ext cx="2832782" cy="13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22" y="1626578"/>
            <a:ext cx="11755315" cy="512591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Допустими кандидати: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Регистрирани по Търговския закон еднолични търговци или юридически лица, развиващи дейност в сектор Рибарство;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Юридически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лица, регистрирани по ЗЮЛНЦ; </a:t>
            </a:r>
            <a:b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научни или технически публично-правни организации, консултативни съвети, рибари или рибарски организации, признати в РБългария, или НПО в партньорство с рибарски организации или в партньорство с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МИРГ;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Примерни допустими дейности: </a:t>
            </a:r>
            <a:r>
              <a:rPr lang="ru-RU" sz="22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Събиране на отпадъци в морето, в т.ч. изгубени риболовни уреди, морски отпадъци и 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пласмаси;</a:t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Процедурата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ще се обяви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 първото тримесечие на годината;</a:t>
            </a:r>
            <a:b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Минималният размер на БФП 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проект е 30 000 лв., а </a:t>
            </a:r>
            <a:r>
              <a:rPr lang="bg-BG" sz="2200" b="1" i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максималният</a:t>
            </a:r>
            <a:r>
              <a:rPr lang="bg-BG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 200 000 лв.</a:t>
            </a:r>
            <a: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47" y="1"/>
            <a:ext cx="236545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" y="0"/>
            <a:ext cx="1928404" cy="14846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0" y="1143002"/>
            <a:ext cx="8139112" cy="5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740878"/>
            <a:ext cx="7063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Мярка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Опазване и възстановяване на морското биологично разнообразие и екосистеми и компенсационни режими в рамките на устойчивите риболовни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</a:p>
          <a:p>
            <a:pPr algn="ctr" defTabSz="914400">
              <a:defRPr/>
            </a:pPr>
            <a:endParaRPr lang="ru-RU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ru-RU" sz="2000" b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 размер на БФП – </a:t>
            </a:r>
            <a:r>
              <a:rPr lang="ru-RU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964 081,98 лв</a:t>
            </a:r>
            <a:r>
              <a:rPr lang="en-US" sz="2000" b="1" dirty="0" smtClean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b="1" dirty="0">
              <a:solidFill>
                <a:srgbClr val="1A3A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" y="1851514"/>
            <a:ext cx="2850367" cy="175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9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6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7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8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6872</TotalTime>
  <Words>658</Words>
  <Application>Microsoft Office PowerPoint</Application>
  <PresentationFormat>Custom</PresentationFormat>
  <Paragraphs>109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Wisp</vt:lpstr>
      <vt:lpstr>1_Wisp</vt:lpstr>
      <vt:lpstr>2_Wisp</vt:lpstr>
      <vt:lpstr>3_Wisp</vt:lpstr>
      <vt:lpstr>4_Wisp</vt:lpstr>
      <vt:lpstr>5_Wisp</vt:lpstr>
      <vt:lpstr>6_Wisp</vt:lpstr>
      <vt:lpstr>7_Wisp</vt:lpstr>
      <vt:lpstr>8_Wisp</vt:lpstr>
      <vt:lpstr>9_Wisp</vt:lpstr>
      <vt:lpstr>Индикативна годишна работна програма за 2020 г.   Програма за морско дело и рибарство 2014-2020 г.  </vt:lpstr>
      <vt:lpstr>     По приоритет на Съюза 1 „Насърчаване на устойчиво в екологично отношение, иновативно, конкурентоспособно и основано на знания рибарство, характеризиращо се с ефективно използване на ресурсите“:  1. Мярка 1.1 Диверсификация и нови форми на доход; 2. Мярка 1.2 Здраве и безопасност; 3. Мярка 1.4 Ограничаване на въздействието на риболова върху морската среда и приспособяване на  риболова към опазването на видовете; 4. Мярка 1.5 Иновации, свързани с опазването на морските биологични ресурси; 5. Мярка 1.6 Опазване и възстановяване на морското биологично разнообразие и екосистеми и компенсационни режими в рамките на устойчивите риболовни дейности; 6. Мярка 1.8  Рибарски пристанища, кейове за разтоварване, рибни борси и покрити лодкостоянки;   </vt:lpstr>
      <vt:lpstr>По приоритет на Съюза 2 „Насърчаване на устойчиви в екологично отношение, иновативни, конкурентоспособни и основани на знания аквакултури, характеризиращи се с ефективно използване на ресурсите“:  7. Мярка 2.1 Иновации в аквакултурата; 8. Мярка 2.2 Продуктивни инвестиции в аквакултурите – сектор „Малки проекти“; 9. Мярка 2.2 Продуктивни инвестиции в аквакултурите – сектор „Големи проекти; 10. Мярка 2.3 Насърчаване на нови производители на аквакултури, развиващи устойчиви аквакултури; 11. Мярка 2.4 Преминаване към схеми по управление на околната среда и одитиране и към биологични аквакултури; 12. Мярка 2.5 Аквакултури, осигуряващи екологични услуги; </vt:lpstr>
      <vt:lpstr>По приоритет на Съюза 5 „Насърчаване на предлагането на пазара и преработването“:  13. Мярка 5.1 Планове за производство и предлагане на пазара; 14. Мярка 5.4 Преработване на продуктите от риболов и аквакултури  </vt:lpstr>
      <vt:lpstr>                                                      Допустими кандидати: Лица, регистрирани по търговския закон, развиващи дейност в сектор “Рибарство”,физически лица; Примерни допустими дейности: Диверсификация на доходите на рибарите чрез развиването на допълващи дейности, включително инвестиции на борда на корабите, риболовен туризъм, ресторанти, екологични услуги, свързани с рибарството и образователни дейности в областта на рибарството; Процедурата ще се обяви през първото тримесечие на годината; Минималният размер на БФП за проект е 3 000 лв., а максималният е 146 687 лв. </vt:lpstr>
      <vt:lpstr>                                                        Допустими кандидати: Собственици на риболовни кораби, регистрирани по търговския закон или Закона за кооперациите;физически лица; Примерни допустими дейности: Инвестиции на борда или в индивидуално оборудване, при условие че посочените инвестиции надхвърлят изискванията съгласно правото на Съюза или националното право; Процедурата ще се обяви през първото тримесечие на годината; Минималният размер на БФП за проект неприложим, а максималният е 10 000 лв. </vt:lpstr>
      <vt:lpstr>                                                       Допустими кандидати: Собственици на риболовни кораби, регистрирани по търговския закон или Закона за кооперациите,Физически лица,Рибарски организации, признати в Р.България; Примерни допустими дейности: Инвестиции в оборудване; Процедурата ще се обяви през първото тримесечие на годината; Минималният размер на БФП за проект е 2 000 лв., а максималният е 20 000 лв. </vt:lpstr>
      <vt:lpstr>                                                       Допустими кандидати: Научни или технически публично-правни организации,  признати в РБългария или в лица, регистрирани по Търговкия закон или ЗЮЛНЦ или физически лица в сътрудничество с научна или техническа организация; Примерни допустими дейности: Разработване или въвеждане на нови технически или организационни знания, водещи до намаляване на въздействието от риболовните дейности върху околната среда, включително по-добри риболовни техники и по-висока избирателност на риболовните уреди, или постигането на по-устойчиво използване на морските биологични ресурси и съвместно съществуване със защитените хищници; Процедурата ще се обяви през второто тримесечие на годината; Минималният размер на БФП за проект е 2 000 лв., а максималният е 200 000 лв. </vt:lpstr>
      <vt:lpstr>                                                       Допустими кандидати: Регистрирани по Търговския закон еднолични търговци или юридически лица, развиващи дейност в сектор Рибарство; Юридически лица, регистрирани по ЗЮЛНЦ;  научни или технически публично-правни организации, консултативни съвети, рибари или рибарски организации, признати в РБългария, или НПО в партньорство с рибарски организации или в партньорство с МИРГ; Примерни допустими дейности: Събиране на отпадъци в морето, в т.ч. изгубени риболовни уреди, морски отпадъци и пласмаси; Процедурата ще се обяви през първото тримесечие на годината; Минималният размер на БФП за проект е 30 000 лв., а максималният е 200 000 лв. </vt:lpstr>
      <vt:lpstr>                                                       Допустими кандидати: Публично-правни органи; лица регистрирани по търговския закон или Закона за кооперациите, развиващи дейност в сектор Рибарство  Примерни допустими дейности: Повишаване качеството, контрола и проследяемостта на разтоварваните на сушата продукти,  подобряване енергийната ефективност, подпомагане опазването на околната среда и подобряване безопасността и условията на труд, чрез инвестиции за подобряване на инфраструктурата и пристанищните съоръжения, включително инвестиции в съоръжения за събиране на отпадъци; Процедурата ще се обяви през второто тримесечие на годината; Минималният размер на БФП за проект е 30 000 лв., а максималният е 200 000 лв. </vt:lpstr>
      <vt:lpstr>                                                     Минималният размер на БФП за проект Сектор 1 - Инвестиции в съществуващи рибарски пристанища: - 800 000 лева за Черно море; - 400 000 лева за река Дунав; Сектор 2 - Инвестиции насочени към изграждане и/или модернизация на лодкостоянки: - 80 000 лева Максимален размер БФП за проект Сектор 1 - Инвестиции в съществуващи рибарски пристанища: - 8 000 000 лева за Черно море; - 4 000 000 лева за река  Дунав; Сектор 2 - Инвестиции насочени към изграждане и/или модернизация на лодкостоянки: - 800 000 лева  </vt:lpstr>
      <vt:lpstr>                                                       Допустими кандидати: Публични или частни научни или технически организации, признати от Р България самостоятелно или в сътрудничество с юридически лица или еднолични търговци (ЕТ), регистрирани по Търговския закон и юридически лица, регистрирани по ЗЮЛНЦ, признати браншови организации в областта на рибарството и/или признати организации на производителите на риба и други водни организми в сектор "Рибарство", в сътрудничество с публични или частни научни или технически организации, признати в Р България Примерни допустими дейности: Развиване на техническите, научните или организационните знания в стопанствата за аквакултури, с които по-специално се понижава въздействието върху околната среда, намаляване на  зависимостта от рибно брашно и масло, насърчаване на устойчивото използване на ресурсите в аквакултурите, подобряване на  хуманното отношение към животните или улесняване прилагането на нови, устойчиви производствени методи; Процедурата ще се обяви през второто тримесечие на годината; Минималният размер на БФП за проект е 10 000 лв., а максималният е 200 000 лв. </vt:lpstr>
      <vt:lpstr>                                                       Допустими кандидати: Лица, регистрирани по Търговския закон или Закона за кооперациите, развиващи дейност в сектор „Аквакултура“, физически лица  Примерни допустими дейности: Разработване или въвеждане на пазара нови видове аквакултури с добър пазарен потенциал, нови или значително подобрени продукти, нови или подобрени процеси или нови или подобрени управленски и организационни системи;  Процедурата ще се обяви през първото тримесечие на годината;  Минималният размер на БФП за проект е 3 000 лв., а максималният е 48 895 лв. </vt:lpstr>
      <vt:lpstr>                                                       Допустими кандидати: Лица, регистрирани по Търговския закон, развиващи дейност в сектор Аквакултура и които ще развиват дейност в сектора; Примерни допустими дейности: Продуктивни инвестиции в аквакултурите, включително производство на зарибителен матариал; Инвестиции за диверсификация на дейностите и отглежданите видове; Модернизация на стопанствата, включително закупуване на оборудване за предпазване на стопанствата от диви хищници; Инвестиции в повишаване на качеството или добавената стойност; Инвестиции за повишаване положителното въздействие върху околната среда и подобряване на ефективното използване на ресурсите, в т. ч. преминаване към възобновяеми източници на енергия; насърчаването на затворени системи за аквакултури, в които продуктите от аквакултури се отглеждат в затворени рециркулационни системи, като по този начин се свежда до минимум потреблението на вода; Процедурата ще се обяви през второто тримесечие на годината; Минималният размер на БФП за проект е 30 000 лв., а максималният е 550 000 лв. </vt:lpstr>
      <vt:lpstr>                                                       Допустими кандидати: Лица, регистрирани по Търговския закон; Примерни допустими дейности: Създаване на предприятия за устойчиви аквакултури от нови производители на аквакултури; Процедурата ще се обяви през второто тримесечие на годината; Минималният размер на БФП за проект е 30 000 лв., а максималният е 850 000 лв. </vt:lpstr>
      <vt:lpstr>                                                       Допустими кандидати: Лица, регистрирани по търговския закон или Закона за кооперациите развиващи дейност в сектор „Аквакултура”, физически лица; Примерни допустими дейности: Дейности, свързани с преминаването от традиционните производствени методи в областта на аквакултурите към биологични аквакултури;дейности сврзани с участие в схемите на Съюза по управление на околната среда и одитиране; Процедурата ще се обяви през първото тримесечие на годината; </vt:lpstr>
      <vt:lpstr>                                                       Допустими кандидати: Лица, регистрирани по търговския закон или Закона за кооперациите, развиващи дейност в сектор „Аквакултура”, физически лица ; Примерни допустими дейности: Дейности за развитие на аквакултури, съвместими с конкретните потребности на околната среда и подлежащи на специфични изисквания за управление в резултат от определянето на зоните по „Натура 2000“ Дейности, пряко свързани с опазването на водните животни ex-situ в рамките на програми за опазване и възстановяване на биологичното разнообразие Операции, които са свързани с аквакултури, включително опазването и подобряването на околната среда и на биологичното разнообразие и управлението на ландшафта и традиционните характеристики на зоните с аквакултури; Процедурата ще се обяви през второ тримесечие на годината </vt:lpstr>
      <vt:lpstr>                                                        Допустими кандидати: Организации на производителите;  Примерни допустими дейности: Изготвяне и изпълнение на плановете за производство и предлагане на пазара, посочени в член 28 от Регламент (ЕС) № 1379/2013;  Процедурата ще се обяви през първото тримесечие на годината;  </vt:lpstr>
      <vt:lpstr>                                                        Допустими кандидати: Лица, регистрирани по Търговския закон или Закона за кооперациите; Примерни допустими дейности: Инвестиции в преработването на продукти от риболов и аквакултури, когато тези инвестиции: допринасят за реализирането на икономии на енергия или намаляване на въздействието върху околната среда, включително третирането на отпадъци; подобряват безопасността, хигиената, здравето и условията на труд; подпомагат преработването на улов на риба от видове с търговско значение, който не може да бъде предназначен за консумация от човека; свързани са с преработването на странични продукти, които се получават в резултат на основни дейности от преработването; водят до нови или подобрени продукти, нови или подобрени процеси или нови или подобрени управленски и организационни системи ; Процедурата ще се обяви през второто тримесечие на годината; Минималният размер на БФП за проект е 20 000 лв., а максималният е 1 000 000 лв. </vt:lpstr>
      <vt:lpstr>                                                   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CAP</cp:lastModifiedBy>
  <cp:revision>206</cp:revision>
  <dcterms:created xsi:type="dcterms:W3CDTF">2019-07-16T18:57:03Z</dcterms:created>
  <dcterms:modified xsi:type="dcterms:W3CDTF">2020-02-04T14:39:23Z</dcterms:modified>
</cp:coreProperties>
</file>