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1"/>
  </p:notesMasterIdLst>
  <p:sldIdLst>
    <p:sldId id="256" r:id="rId2"/>
    <p:sldId id="295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3" r:id="rId18"/>
    <p:sldId id="29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3399"/>
    <a:srgbClr val="CC3399"/>
    <a:srgbClr val="C7ED4D"/>
    <a:srgbClr val="D7D401"/>
    <a:srgbClr val="BBCED8"/>
    <a:srgbClr val="96BD51"/>
    <a:srgbClr val="5BC4C6"/>
    <a:srgbClr val="E4B2B4"/>
    <a:srgbClr val="E9E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41" autoAdjust="0"/>
    <p:restoredTop sz="91876" autoAdjust="0"/>
  </p:normalViewPr>
  <p:slideViewPr>
    <p:cSldViewPr snapToGrid="0" snapToObjects="1">
      <p:cViewPr>
        <p:scale>
          <a:sx n="110" d="100"/>
          <a:sy n="110" d="100"/>
        </p:scale>
        <p:origin x="-117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1F350-2083-3848-975E-6985E709D5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C662-205E-2248-A9A1-61FD2FA78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961712" y="3339549"/>
            <a:ext cx="104525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ИНВЕСТИЦИОННИ И </a:t>
            </a:r>
            <a:r>
              <a:rPr kumimoji="0" lang="bg-BG" sz="32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КОМПЕНСАТОРНИ МЕРКИ- ПРИЕМИ </a:t>
            </a:r>
            <a:r>
              <a:rPr kumimoji="0" lang="bg-BG" sz="32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2020</a:t>
            </a:r>
            <a:endParaRPr kumimoji="0" lang="en-US" sz="3200" b="1" i="0" u="none" strike="noStrike" kern="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2" name="Picture 2" descr="Резултат с изображение за една посока много възможно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93" y="4777239"/>
            <a:ext cx="3006796" cy="11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Резултат с изображение за европейски съюз знам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464" y="4777239"/>
            <a:ext cx="1623849" cy="11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95304" y="2249626"/>
            <a:ext cx="11137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Европейски земеделски фонд за развитие на селските райони: Европа инвестира в селските райони</a:t>
            </a:r>
            <a:endParaRPr kumimoji="0" lang="bg-BG" sz="2000" b="0" i="0" u="none" strike="noStrike" kern="0" cap="none" spc="0" normalizeH="0" baseline="0" noProof="0" dirty="0">
              <a:ln>
                <a:noFill/>
              </a:ln>
              <a:solidFill>
                <a:srgbClr val="2929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6248" y="1027157"/>
            <a:ext cx="9908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ПРОГРАМА ЗА РАЗВИТИЕ НА СЕЛСКИТЕ РАЙОНИ 2014-2020</a:t>
            </a:r>
            <a:endParaRPr lang="en-GB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825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5" y="1146198"/>
            <a:ext cx="5029954" cy="529164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60547" y="3206317"/>
            <a:ext cx="2879466" cy="7386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5265318" y="4701506"/>
            <a:ext cx="6312627" cy="1467091"/>
          </a:xfrm>
          <a:prstGeom prst="roundRect">
            <a:avLst/>
          </a:prstGeom>
          <a:gradFill flip="none" rotWithShape="1">
            <a:gsLst>
              <a:gs pos="0">
                <a:srgbClr val="FFD13F">
                  <a:shade val="30000"/>
                  <a:satMod val="115000"/>
                </a:srgbClr>
              </a:gs>
              <a:gs pos="50000">
                <a:srgbClr val="FFD13F">
                  <a:shade val="67500"/>
                  <a:satMod val="115000"/>
                </a:srgbClr>
              </a:gs>
              <a:gs pos="100000">
                <a:srgbClr val="FFD13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6778868" y="2994893"/>
            <a:ext cx="5336137" cy="1467091"/>
          </a:xfrm>
          <a:prstGeom prst="roundRect">
            <a:avLst/>
          </a:prstGeom>
          <a:gradFill flip="none" rotWithShape="1">
            <a:gsLst>
              <a:gs pos="0">
                <a:srgbClr val="FFE79B">
                  <a:shade val="30000"/>
                  <a:satMod val="115000"/>
                </a:srgbClr>
              </a:gs>
              <a:gs pos="50000">
                <a:srgbClr val="FFE79B">
                  <a:shade val="67500"/>
                  <a:satMod val="115000"/>
                </a:srgbClr>
              </a:gs>
              <a:gs pos="100000">
                <a:srgbClr val="FFE79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6145823" y="1289242"/>
            <a:ext cx="5435782" cy="1467091"/>
          </a:xfrm>
          <a:prstGeom prst="roundRect">
            <a:avLst/>
          </a:prstGeom>
          <a:gradFill flip="none" rotWithShape="1">
            <a:gsLst>
              <a:gs pos="0">
                <a:srgbClr val="FFF1C5">
                  <a:shade val="30000"/>
                  <a:satMod val="115000"/>
                </a:srgbClr>
              </a:gs>
              <a:gs pos="50000">
                <a:srgbClr val="FFF1C5">
                  <a:shade val="67500"/>
                  <a:satMod val="115000"/>
                </a:srgbClr>
              </a:gs>
              <a:gs pos="100000">
                <a:srgbClr val="FFF1C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0547" y="3250277"/>
            <a:ext cx="287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latin typeface="Calibri" pitchFamily="34" charset="0"/>
                <a:cs typeface="Calibri" pitchFamily="34" charset="0"/>
              </a:rPr>
              <a:t>Приоритет ще се дава на  кандидати подали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8944" y="1422622"/>
            <a:ext cx="5176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предложения, които се реализират в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райони в по-голяма близост до зони, в които е възникнала епизоотична обстановка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– населено място/община/административна област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2638" y="3263210"/>
            <a:ext cx="4923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предложения, които се реализират в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райони с по-висок риск от епизоотии  </a:t>
            </a:r>
            <a:r>
              <a:rPr lang="bg-BG" dirty="0">
                <a:latin typeface="Calibri" pitchFamily="34" charset="0"/>
                <a:cs typeface="Calibri" pitchFamily="34" charset="0"/>
              </a:rPr>
              <a:t>- според вида и броя на животинските единици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931" y="4784444"/>
            <a:ext cx="624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предложения, представени от земеделски стопани, чиито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животновъдни стопанства са пострадали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резултат на усложнена епизоотична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обстановка –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зависимост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от степента на загуба в животновъдното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стопанство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36931" y="1688690"/>
            <a:ext cx="541502" cy="415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5978769" y="3481110"/>
            <a:ext cx="533947" cy="415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54263" y="5227302"/>
            <a:ext cx="591681" cy="415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II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431823" y="1932781"/>
            <a:ext cx="3761568" cy="3456904"/>
            <a:chOff x="6400006" y="1094581"/>
            <a:chExt cx="5793385" cy="5257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7" name="Rounded Rectangle 16"/>
            <p:cNvSpPr/>
            <p:nvPr/>
          </p:nvSpPr>
          <p:spPr>
            <a:xfrm>
              <a:off x="9676607" y="1094581"/>
              <a:ext cx="2513806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295606" y="1627981"/>
              <a:ext cx="2894806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14606" y="2161381"/>
              <a:ext cx="32787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533606" y="2694781"/>
              <a:ext cx="36597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52606" y="3228181"/>
              <a:ext cx="40407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847806" y="3761581"/>
              <a:ext cx="43455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466806" y="4294981"/>
              <a:ext cx="47265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085806" y="4828381"/>
              <a:ext cx="51075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781006" y="5361781"/>
              <a:ext cx="54123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400006" y="5895181"/>
              <a:ext cx="57933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5.2 „Инвестиции за възстановяване на потенциала на земеделските земи и на селскостопанския производствен потенциал, нарушени от природни бедствия, неблагоприятни климатични явления и катастрофични събития“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3994" y="1323181"/>
            <a:ext cx="1179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Приемът по подмярка 5.2 е насочен към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възстановяване на производствения потенциал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, нарушен от остро заразни заболявания по свинете, дребните преживни животни /овце и кози/ и птиците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.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994" y="2008981"/>
            <a:ext cx="84246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Общ размер на БФП 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по процедурата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е до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левовата равностойност на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b="1" dirty="0" smtClean="0">
                <a:latin typeface="Calibri" pitchFamily="34" charset="0"/>
                <a:cs typeface="Calibri" pitchFamily="34" charset="0"/>
              </a:rPr>
              <a:t>8 млн. евро.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Допустими кандидати 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Земеделски стопани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регистрирани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преди 1 януари 2018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г. 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извършващи животновъдна дейност преди тази дата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които са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засегнати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от силно заразна болест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 това е довело до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унищожаване на най-малко 30%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от земеделският потенциал на стопанството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Дата на обявяване на приема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 – май  2020 г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Минимален размер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проектите –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няма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Максимален размер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проектите -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1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млн. евро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максимален интензитет на помощта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100 %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b="1" i="1" dirty="0">
                <a:latin typeface="Calibri" pitchFamily="34" charset="0"/>
                <a:cs typeface="Calibri" pitchFamily="34" charset="0"/>
              </a:rPr>
              <a:t>Допустимите инвестиции трябва да бъдат насочени към възстановяване на производствения потенциал чрез закупуване на животни за разплод, както и за </a:t>
            </a:r>
            <a:r>
              <a:rPr lang="bg-BG" b="1" i="1" dirty="0" err="1">
                <a:latin typeface="Calibri" pitchFamily="34" charset="0"/>
                <a:cs typeface="Calibri" pitchFamily="34" charset="0"/>
              </a:rPr>
              <a:t>репопулация</a:t>
            </a:r>
            <a:r>
              <a:rPr lang="bg-BG" b="1" i="1" dirty="0">
                <a:latin typeface="Calibri" pitchFamily="34" charset="0"/>
                <a:cs typeface="Calibri" pitchFamily="34" charset="0"/>
              </a:rPr>
              <a:t> на засегнатите стопанства</a:t>
            </a:r>
            <a:r>
              <a:rPr lang="bg-BG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23" y="3891628"/>
            <a:ext cx="1735989" cy="13966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094" y="1257375"/>
            <a:ext cx="1449906" cy="26342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39" y="5281238"/>
            <a:ext cx="1948962" cy="1568043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38553" y="366153"/>
            <a:ext cx="864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Подмярка 6.3 „Стартова помощ за развитието на малки стопанства“ (ТПП)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995" y="1103792"/>
            <a:ext cx="10156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Приемът по подмярка 6.3 ще бъде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целеви прием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с фокус върху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развитието и укрепване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на малки земеделски стопанства в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сектор 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„Животновъдство“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.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315" y="1940952"/>
            <a:ext cx="90560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Общ размер на БФП 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по процедурата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до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левовата равностойност на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6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млн. евро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Допустими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кандидати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Земеделски стопанства  на физически лица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, еднолични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търговци, ЕООД,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при които над 50 % от икономическия размер на стопанството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измерен в СПО се сформира от следните животински единици  -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свине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овце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кози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и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птици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Икономическият размер на земеделското стопанство може да бъде доказан и преди момента на настъпване на природното бедствие или усложнена  епизоотична обстановка (само за посочените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животни),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случай, че земеделското стопанство е било пряко засегнато от съответното събитие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Важно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dirty="0">
                <a:latin typeface="Calibri" pitchFamily="34" charset="0"/>
                <a:cs typeface="Calibri" pitchFamily="34" charset="0"/>
              </a:rPr>
              <a:t>– </a:t>
            </a:r>
            <a:r>
              <a:rPr lang="en-US" dirty="0">
                <a:latin typeface="Calibri" pitchFamily="34" charset="0"/>
                <a:cs typeface="Calibri" pitchFamily="34" charset="0"/>
              </a:rPr>
              <a:t>За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  планирания прием през 2020 г. е  направена промяна в критериите за допустимост на кандидатите по подмярка 6.3 с цел облекчаване на земеделски стопани при кандидатстване, а именно - отпада изискването за доказване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на минимум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33% доход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от земеделска дейност към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момента на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кандидатстване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442938" y="1295767"/>
            <a:ext cx="2664070" cy="1693618"/>
            <a:chOff x="9043262" y="1295767"/>
            <a:chExt cx="3148738" cy="18833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262" y="1295767"/>
              <a:ext cx="3148738" cy="179912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334442" y="2482653"/>
              <a:ext cx="2466465" cy="6964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1200" b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Дата на обявяване на приема </a:t>
              </a:r>
              <a:r>
                <a:rPr lang="bg-BG" sz="12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февруари  2020г.</a:t>
              </a:r>
              <a:endParaRPr lang="en-GB" sz="1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9609992" y="4598377"/>
            <a:ext cx="2356338" cy="138918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Максимален размер – 15 000 Евро</a:t>
            </a:r>
            <a:endParaRPr lang="en-GB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9609992" y="3314700"/>
            <a:ext cx="2356338" cy="128367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Минимален размер - НЯМА </a:t>
            </a:r>
            <a:endParaRPr lang="en-GB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38553" y="366153"/>
            <a:ext cx="864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Подмярка 6.3 „Стартова помощ за развитието на малки стопанства“ (ТПП)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136811"/>
            <a:ext cx="94606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Приоритет ще се дава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на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Кандидатите, които имат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регистрирани животновъдни обекти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дребни преживни животни, свине или птици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 с по-голям брой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животни към датата на подаване на проекта.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земеделски стопани, чиито животни са били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унищожени (убити)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следствие на заболяване от Африканска чума по свинете, Чума по дребните преживни животни и Инфлуенца (грип) по птиците.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земеделски стопани,  чиито животновъден обект/обекти към момента на подаване на проектното предложение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са разположени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населено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място/община/административна област с установено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огнище на заболяване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от: Африканска чума по свинете, Чума по дребните преживни животни и Инфлуенца (грип) по птиците;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по- малък размер на СПО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земеделското стопанство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кандидати, чиито земеделски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стопанства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dirty="0">
                <a:latin typeface="Calibri" pitchFamily="34" charset="0"/>
                <a:cs typeface="Calibri" pitchFamily="34" charset="0"/>
              </a:rPr>
              <a:t>животновъден обект/обекти и използваните земеделски площи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), са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изцяло са разположени в планински район</a:t>
            </a:r>
            <a:r>
              <a:rPr lang="bg-BG" dirty="0">
                <a:latin typeface="Calibri" pitchFamily="34" charset="0"/>
                <a:cs typeface="Calibri" pitchFamily="34" charset="0"/>
              </a:rPr>
              <a:t> съгласно Наредбата за определяне на критериите за необлагодетелстваните райони и териториалния им обхват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кандидати с 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образование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в областта на ветеринарната медицина и областта на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животновъдството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stsekov\Desktop\Презентация инфо кампания\PIC\Sun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208" y="1297012"/>
            <a:ext cx="1890072" cy="18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28601" y="4918229"/>
            <a:ext cx="11963399" cy="1939771"/>
            <a:chOff x="228601" y="1297619"/>
            <a:chExt cx="11963399" cy="1590675"/>
          </a:xfrm>
        </p:grpSpPr>
        <p:pic>
          <p:nvPicPr>
            <p:cNvPr id="19" name="Picture 5" descr="http://stiker.bg/userfiles/productlargeimages/product_119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0" y="1297619"/>
              <a:ext cx="476250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http://stiker.bg/userfiles/productlargeimages/product_119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1297619"/>
              <a:ext cx="476250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http://stiker.bg/userfiles/productlargeimages/product_119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1" y="1297619"/>
              <a:ext cx="476250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268495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509" y="1376077"/>
            <a:ext cx="107683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  <a:r>
              <a:rPr lang="ru-RU" dirty="0">
                <a:latin typeface="Calibri" pitchFamily="34" charset="0"/>
                <a:cs typeface="Calibri" pitchFamily="34" charset="0"/>
              </a:rPr>
              <a:t>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10</a:t>
            </a:r>
            <a:r>
              <a:rPr lang="ru-RU" dirty="0">
                <a:latin typeface="Calibri" pitchFamily="34" charset="0"/>
                <a:cs typeface="Calibri" pitchFamily="34" charset="0"/>
              </a:rPr>
              <a:t> „Агроекология и климат“,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11</a:t>
            </a:r>
            <a:r>
              <a:rPr lang="ru-RU" dirty="0">
                <a:latin typeface="Calibri" pitchFamily="34" charset="0"/>
                <a:cs typeface="Calibri" pitchFamily="34" charset="0"/>
              </a:rPr>
              <a:t> „Биологично земеделие“,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12 </a:t>
            </a:r>
            <a:r>
              <a:rPr lang="ru-RU" dirty="0">
                <a:latin typeface="Calibri" pitchFamily="34" charset="0"/>
                <a:cs typeface="Calibri" pitchFamily="34" charset="0"/>
              </a:rPr>
              <a:t>„Плащания по „Натура 2000” и Рамковата директива за водите“,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13 </a:t>
            </a:r>
            <a:r>
              <a:rPr lang="ru-RU" dirty="0">
                <a:latin typeface="Calibri" pitchFamily="34" charset="0"/>
                <a:cs typeface="Calibri" pitchFamily="34" charset="0"/>
              </a:rPr>
              <a:t>„Плащания за райони, изправени пред природни или други специфични ограничения“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14 </a:t>
            </a:r>
            <a:r>
              <a:rPr lang="ru-RU" dirty="0">
                <a:latin typeface="Calibri" pitchFamily="34" charset="0"/>
                <a:cs typeface="Calibri" pitchFamily="34" charset="0"/>
              </a:rPr>
              <a:t>„Хуманно отношение към животните“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Прием на заявления: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Приемът на заявления по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мерки 10, 11, 12 и 13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се определя по реда на Наредба № 5 от 2009 г. за условията и реда за подаване на заявления по схеми и мерки за директни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плащания,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ежегодно в периода между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01 март – 15 май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Приемът на заявления по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14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се определя по реда НАРЕДБА № 4 от 08.08.2017 г. за прилагане на мярка 14 „Хуманно отношение към животните" от Програмата за развитие на селските райони за периода 2014 - 2020 г.</a:t>
            </a:r>
          </a:p>
        </p:txBody>
      </p:sp>
    </p:spTree>
    <p:extLst>
      <p:ext uri="{BB962C8B-B14F-4D97-AF65-F5344CB8AC3E}">
        <p14:creationId xmlns:p14="http://schemas.microsoft.com/office/powerpoint/2010/main" val="33218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3" y="871249"/>
            <a:ext cx="11522585" cy="598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2760" y="836432"/>
            <a:ext cx="9327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Възможност за удължаване на ангажиментите </a:t>
            </a:r>
            <a:r>
              <a:rPr lang="bg-BG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 мярка </a:t>
            </a:r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10 „</a:t>
            </a:r>
            <a:r>
              <a:rPr lang="bg-BG" sz="2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Агроекология</a:t>
            </a:r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и климат“ през </a:t>
            </a:r>
            <a:r>
              <a:rPr lang="bg-BG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кампания </a:t>
            </a:r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2020 за следните направления и дейности:</a:t>
            </a:r>
            <a:endParaRPr lang="en-GB" sz="2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562" y="1706210"/>
            <a:ext cx="103480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Възстановяване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и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поддържане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на постоянно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затревени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площи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с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висока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природна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стойност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(ВПС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);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Контрол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почвената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ерозия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дейност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„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Затревяване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междуредията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лозята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трайните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насаждения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Традиционни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практики за сезонна паша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пасторализъм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);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Опазване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застрашени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изчезване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местни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породи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важни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селското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стопанство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Опазване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застрашени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изчезване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местни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сортове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важни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селското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стопанство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.</a:t>
            </a:r>
            <a:endParaRPr lang="en-GB" sz="2200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0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3" y="871249"/>
            <a:ext cx="11522585" cy="598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413" y="821942"/>
            <a:ext cx="932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Промени в условията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на мярка 11 „Биологично земеделие“ за кампания 2020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193" y="1150719"/>
            <a:ext cx="118102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Дава се възможност на кандидатите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да удължат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непосредствено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изтичащия им ангажимент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като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продължават изпълнението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му с първоначално одобрените площи и/или добавят нови биологично сертифицирани площи, без да поемат нов ангажимент,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не по-късно от 2022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година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Дава се възможност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земеделски стопани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които до момента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не са били участници по мярка 11 „Биологично земеделие“</a:t>
            </a:r>
            <a:r>
              <a:rPr lang="bg-BG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да поемат нови ангажименти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. </a:t>
            </a:r>
            <a:r>
              <a:rPr lang="bg-BG" i="1" dirty="0">
                <a:latin typeface="Calibri" pitchFamily="34" charset="0"/>
                <a:cs typeface="Calibri" pitchFamily="34" charset="0"/>
              </a:rPr>
              <a:t>Няма да се допускат за участие в нови ангажименти площи, животни и пчелни семейства, за които земеделските стопани са изпълнявали ангажимент по мярка 11 „Биологично земеделие“ до момента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През 2020 г.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няма да се подпомагат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площи, животни и пчелни семейства, които са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в период на преход</a:t>
            </a:r>
            <a:r>
              <a:rPr lang="bg-BG" dirty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За кампания 2020 г.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бенефициентите, които удължават поетия си многогодишен ангажимент или поемат нов такъв ще получат компенсаторно плащане за постоянно затревени площи по направление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„Биологично растениевъдство</a:t>
            </a:r>
            <a:r>
              <a:rPr lang="bg-BG" dirty="0">
                <a:latin typeface="Calibri" pitchFamily="34" charset="0"/>
                <a:cs typeface="Calibri" pitchFamily="34" charset="0"/>
              </a:rPr>
              <a:t>“ при спазване на съотношението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минимум 1 ЖЕ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= 2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ха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., като животните следва да бъдат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биологично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сертифицирани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Постоянно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затревени площи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заявени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без животни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няма да се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подпомагат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Площи/животни/пчелни семейства,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участващи в продължаващ ангажимент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или с които се поема нов ангажимент по подмярката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трябва да са с биологичен статут към 31 декември 2019 г.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Кандидати, които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удължават ангажимента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си или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поемат нов такъв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и заявяват култури от групите на полски култури, включително фуражни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ароматни и медицински могат да получат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100%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от размера на изчислената ставка за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първите 50 хектара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от стопанството. За площите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над 50 хектара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ще се предоставя подпомагане в размер 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5%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от годишното плащане.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stsekov\Desktop\Презентация инфо кампания\PIC\Суша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833636"/>
            <a:ext cx="11960225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413" y="821942"/>
            <a:ext cx="1152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Промени 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 отношение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подмярка 13.2 „Компенсационни плащания за други райони, засегнати от значителни природни ограничения“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995" y="1808279"/>
            <a:ext cx="101472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Определен е нов обхват на районите с природни ограничения, различни от планинските, подпомагани по подмярка 13.2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: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През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2019 г</a:t>
            </a:r>
            <a:r>
              <a:rPr lang="bg-BG" dirty="0">
                <a:latin typeface="Calibri" pitchFamily="34" charset="0"/>
                <a:cs typeface="Calibri" pitchFamily="34" charset="0"/>
              </a:rPr>
              <a:t>. бе извършена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актуализация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териториалния обхват на районите с природни ограничения, различни от планинските в съответствие с чл. 32 от Регламент (ЕС) № 1305/2013, на база приложими за съответната държава биофизични критерии и допълнително прецизиране с цел изключване на райони, в които отчетените природните ограничения са преодолени;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В резултат на прецизирането в обхвата на подмярка 13.2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остават 340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землища,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които природните ограничения не са преодолени към момента 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категорията  на земята е между 6-та  и 10-та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Определеният нов обхват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ще бъде одобрен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Постановление на Министерския съвет за изменение и допълнение на Наредбата за определяне на критериите за необлагодетелстваните райони и териториалния им обхват;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За кандидати от райони, които вече не отговарят на условията за подпомагане съгласно новото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определение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съответствие с член 32, параграф 3 от Регламента 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предвидена преходна помощ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кампания 2020 г. в размер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25 EUR</a:t>
            </a:r>
            <a:r>
              <a:rPr lang="bg-BG" dirty="0">
                <a:latin typeface="Calibri" pitchFamily="34" charset="0"/>
                <a:cs typeface="Calibri" pitchFamily="34" charset="0"/>
              </a:rPr>
              <a:t>.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stsekov\Desktop\Презентация инфо кампания\PIC\Суша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833636"/>
            <a:ext cx="11960225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413" y="821942"/>
            <a:ext cx="1152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Нови моменти и възможности по отношение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мярка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13  „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Плащания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за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райони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с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природни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или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други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специфични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ограничения“ от ПРСР 2014 - 2020 г.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995" y="1808279"/>
            <a:ext cx="1014729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>
                <a:latin typeface="Calibri" pitchFamily="34" charset="0"/>
                <a:cs typeface="Calibri" pitchFamily="34" charset="0"/>
              </a:rPr>
              <a:t>МЗХГ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взе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решение да се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възползва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разпоредбите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чл. 32, ал. 4 от Регламент 1305/2013 г.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като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разработи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приложи нова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13.3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райони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други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специфични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ограничения, с цел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компенсиране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ЗС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отпадащите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новия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обхват землища по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13.2; </a:t>
            </a:r>
          </a:p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err="1">
                <a:latin typeface="Calibri" pitchFamily="34" charset="0"/>
                <a:cs typeface="Calibri" pitchFamily="34" charset="0"/>
              </a:rPr>
              <a:t>През</a:t>
            </a:r>
            <a:r>
              <a:rPr lang="ru-RU" dirty="0">
                <a:latin typeface="Calibri" pitchFamily="34" charset="0"/>
                <a:cs typeface="Calibri" pitchFamily="34" charset="0"/>
              </a:rPr>
              <a:t> 2019 г.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започна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комуникацията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 ЕК 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Съвместния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изследователски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център</a:t>
            </a:r>
            <a:r>
              <a:rPr lang="ru-RU" dirty="0">
                <a:latin typeface="Calibri" pitchFamily="34" charset="0"/>
                <a:cs typeface="Calibri" pitchFamily="34" charset="0"/>
              </a:rPr>
              <a:t> (JRC)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във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връзка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използваните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научните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институти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критерии,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прагови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стойности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комбинации от критерии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определяне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обхвата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13.3.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Преговорният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процес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продължава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към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настоящия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момент;</a:t>
            </a:r>
          </a:p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err="1">
                <a:latin typeface="Calibri" pitchFamily="34" charset="0"/>
                <a:cs typeface="Calibri" pitchFamily="34" charset="0"/>
              </a:rPr>
              <a:t>България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изпрати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позиция до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Хърватското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председателство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Съвета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ЕС,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която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поиска 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периодът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предоставяне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преходна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помощ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кандидати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отпадналите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обхвата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13.2 землища да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бъде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удължен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след 2020 г.,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продължителността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преходния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период,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съгласно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регламента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определяне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преходни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разпоредби</a:t>
            </a:r>
            <a:r>
              <a:rPr lang="ru-RU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8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b="1" dirty="0"/>
              <a:t>Дирекция „Развитие на селските райони</a:t>
            </a:r>
            <a:r>
              <a:rPr lang="bg-BG" b="1" dirty="0" smtClean="0"/>
              <a:t>“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 rot="16200000">
            <a:off x="-3128564" y="3087598"/>
            <a:ext cx="6858000" cy="682804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1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 rot="16200000">
            <a:off x="-3320085" y="3279120"/>
            <a:ext cx="6858000" cy="299760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4547" y="577"/>
            <a:ext cx="7621522" cy="1160585"/>
            <a:chOff x="555385" y="577"/>
            <a:chExt cx="7621522" cy="1160585"/>
          </a:xfrm>
        </p:grpSpPr>
        <p:sp>
          <p:nvSpPr>
            <p:cNvPr id="14" name="Rectangle 13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265" y="380814"/>
              <a:ext cx="7379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Област Хасково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80390" y="1466491"/>
            <a:ext cx="831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ПОДПОМАГАНЕ В ЗЕМЕДЕЛИЕТО - ОБЩО ПО ИНСТРУМЕНТИ И МЕРКИ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452211"/>
              </p:ext>
            </p:extLst>
          </p:nvPr>
        </p:nvGraphicFramePr>
        <p:xfrm>
          <a:off x="1069675" y="2133601"/>
          <a:ext cx="10136039" cy="388619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513467"/>
                <a:gridCol w="1508080"/>
                <a:gridCol w="1604752"/>
                <a:gridCol w="1609588"/>
                <a:gridCol w="1450076"/>
                <a:gridCol w="1450076"/>
              </a:tblGrid>
              <a:tr h="2549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Години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ПРОГРАМА ЗА РАЗВИТИЕ НА СЕЛСКИТЕ РАЙОНИ****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67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ОБЩО ПЛАЩАНИЯ (лв.)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В ТОВА ЧИСЛО: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65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Плащания с характер на директни плащания***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Плащания по останалите мерки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40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 dirty="0">
                          <a:effectLst/>
                        </a:rPr>
                        <a:t>Брой </a:t>
                      </a:r>
                      <a:r>
                        <a:rPr lang="bg-BG" sz="1000" b="1" u="none" strike="noStrike" dirty="0" smtClean="0">
                          <a:effectLst/>
                        </a:rPr>
                        <a:t>бенефициенти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Изплатена сума</a:t>
                      </a:r>
                      <a:br>
                        <a:rPr lang="bg-BG" sz="1000" b="1" u="none" strike="noStrike">
                          <a:effectLst/>
                        </a:rPr>
                      </a:br>
                      <a:r>
                        <a:rPr lang="bg-BG" sz="1000" b="1" u="none" strike="noStrike">
                          <a:effectLst/>
                        </a:rPr>
                        <a:t>(лв.)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Брой </a:t>
                      </a:r>
                      <a:r>
                        <a:rPr lang="bg-BG" sz="1000" b="1" u="none" strike="noStrike" smtClean="0">
                          <a:effectLst/>
                        </a:rPr>
                        <a:t>бенефициенти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Изплатена сума</a:t>
                      </a:r>
                      <a:br>
                        <a:rPr lang="bg-BG" sz="1000" b="1" u="none" strike="noStrike">
                          <a:effectLst/>
                        </a:rPr>
                      </a:br>
                      <a:r>
                        <a:rPr lang="bg-BG" sz="1000" b="1" u="none" strike="noStrike">
                          <a:effectLst/>
                        </a:rPr>
                        <a:t>(лв.)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42 339 144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4 647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21 277 653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594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21 061 490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2015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99 250 642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4 084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22 596 922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538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76 653 720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29 644 425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4 311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19 562 550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394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10 081 875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26 094 794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6 715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15 653 285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247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10 441 508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27 449 487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4 772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14 003 477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191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13 446 010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2019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42 811 046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3 105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11 024 714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718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31 786 332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ОБЩО ЗА ОБЛАСТ ХАСКОВО</a:t>
                      </a:r>
                      <a:br>
                        <a:rPr lang="ru-RU" sz="1000" b="1" u="none" strike="noStrike">
                          <a:effectLst/>
                        </a:rPr>
                      </a:br>
                      <a:r>
                        <a:rPr lang="ru-RU" sz="1000" b="1" u="none" strike="noStrike">
                          <a:effectLst/>
                        </a:rPr>
                        <a:t>(2014-2019 Г.)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267 589 538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104 118 602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163 470 936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ОБЩО ЗА СТРАНАТА</a:t>
                      </a:r>
                      <a:br>
                        <a:rPr lang="ru-RU" sz="1000" b="1" u="none" strike="noStrike">
                          <a:effectLst/>
                        </a:rPr>
                      </a:br>
                      <a:r>
                        <a:rPr lang="ru-RU" sz="1000" b="1" u="none" strike="noStrike">
                          <a:effectLst/>
                        </a:rPr>
                        <a:t>(2014-2019 Г.)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4 587 194 488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1 796 156 687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2 791 037 801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ОТНОСИТЕЛЕН ДЯЛ НА ОБЛАСТ ХАСКОВО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5,83%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5,80%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5,86%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719646" y="2751992"/>
            <a:ext cx="4471559" cy="4116213"/>
            <a:chOff x="7466806" y="3075781"/>
            <a:chExt cx="4724400" cy="40386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Rectangle 12"/>
            <p:cNvSpPr/>
            <p:nvPr/>
          </p:nvSpPr>
          <p:spPr>
            <a:xfrm>
              <a:off x="11734006" y="3075781"/>
              <a:ext cx="457200" cy="403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00606" y="3151981"/>
              <a:ext cx="4572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667206" y="3304381"/>
              <a:ext cx="457200" cy="381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33806" y="3075781"/>
              <a:ext cx="457200" cy="403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600406" y="3151981"/>
              <a:ext cx="4572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067006" y="3456781"/>
              <a:ext cx="457200" cy="3657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533606" y="3304381"/>
              <a:ext cx="457200" cy="381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00206" y="3456781"/>
              <a:ext cx="457200" cy="3657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66806" y="3075781"/>
              <a:ext cx="457200" cy="403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14587" y="1785394"/>
            <a:ext cx="116766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Целеви </a:t>
            </a:r>
            <a:r>
              <a:rPr lang="bg-BG" b="1" dirty="0"/>
              <a:t>прием за земеделски стопани в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„</a:t>
            </a:r>
            <a:r>
              <a:rPr lang="bg-BG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Животновъдство“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Дата </a:t>
            </a:r>
            <a:r>
              <a:rPr lang="bg-BG" b="1" dirty="0"/>
              <a:t>на обявяване</a:t>
            </a:r>
            <a:r>
              <a:rPr lang="bg-BG" dirty="0"/>
              <a:t> на приема – Март 2020 </a:t>
            </a:r>
            <a:r>
              <a:rPr lang="bg-BG" dirty="0" smtClean="0"/>
              <a:t>г;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dirty="0"/>
              <a:t>Общ </a:t>
            </a:r>
            <a:r>
              <a:rPr lang="ru-RU" b="1" dirty="0"/>
              <a:t>размер на БФП</a:t>
            </a:r>
            <a:r>
              <a:rPr lang="ru-RU" dirty="0"/>
              <a:t>  по </a:t>
            </a:r>
            <a:r>
              <a:rPr lang="ru-RU" dirty="0" smtClean="0"/>
              <a:t>процедурата:</a:t>
            </a:r>
          </a:p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около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30млн. евро след преразпределяне на финансови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</a:t>
            </a:r>
          </a:p>
          <a:p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отделните мерки по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ПРСР</a:t>
            </a:r>
          </a:p>
          <a:p>
            <a:endParaRPr lang="bg-BG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Минимален</a:t>
            </a:r>
            <a:r>
              <a:rPr lang="bg-BG" dirty="0" smtClean="0"/>
              <a:t> </a:t>
            </a:r>
            <a:r>
              <a:rPr lang="bg-BG" dirty="0"/>
              <a:t>размер на проектите – 15 000 </a:t>
            </a:r>
            <a:r>
              <a:rPr lang="bg-BG" dirty="0" smtClean="0"/>
              <a:t>евро;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Максимален</a:t>
            </a:r>
            <a:r>
              <a:rPr lang="bg-BG" dirty="0" smtClean="0"/>
              <a:t> </a:t>
            </a:r>
            <a:r>
              <a:rPr lang="bg-BG" dirty="0"/>
              <a:t>размер на проектите  - 500 000 </a:t>
            </a:r>
            <a:r>
              <a:rPr lang="bg-BG" dirty="0" smtClean="0"/>
              <a:t>евро.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b="1" dirty="0" smtClean="0"/>
              <a:t>Максимален</a:t>
            </a:r>
            <a:r>
              <a:rPr lang="ru-RU" dirty="0" smtClean="0"/>
              <a:t> </a:t>
            </a:r>
            <a:r>
              <a:rPr lang="ru-RU" dirty="0"/>
              <a:t>интензитет на помощта </a:t>
            </a:r>
            <a:r>
              <a:rPr lang="ru-RU" dirty="0" smtClean="0"/>
              <a:t>50 %;</a:t>
            </a:r>
          </a:p>
          <a:p>
            <a:endParaRPr lang="bg-BG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bg-BG" i="1" dirty="0" smtClean="0"/>
              <a:t>Подпомагат </a:t>
            </a:r>
            <a:r>
              <a:rPr lang="bg-BG" i="1" dirty="0"/>
              <a:t>се проекти, които водят до подобряване </a:t>
            </a:r>
            <a:endParaRPr lang="bg-BG" i="1" dirty="0" smtClean="0"/>
          </a:p>
          <a:p>
            <a:r>
              <a:rPr lang="bg-BG" i="1" dirty="0" smtClean="0"/>
              <a:t>на </a:t>
            </a:r>
            <a:r>
              <a:rPr lang="bg-BG" i="1" dirty="0"/>
              <a:t>цялостната дейност на земеделското стопанство </a:t>
            </a:r>
            <a:endParaRPr lang="bg-BG" i="1" dirty="0" smtClean="0"/>
          </a:p>
          <a:p>
            <a:r>
              <a:rPr lang="bg-BG" i="1" dirty="0" smtClean="0"/>
              <a:t>в сектор „Животновъдство“.</a:t>
            </a:r>
            <a:endParaRPr lang="en-GB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555385" y="577"/>
            <a:ext cx="7621522" cy="1160585"/>
            <a:chOff x="555385" y="577"/>
            <a:chExt cx="7621522" cy="1160585"/>
          </a:xfrm>
        </p:grpSpPr>
        <p:sp>
          <p:nvSpPr>
            <p:cNvPr id="22" name="Rectangle 2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7265" y="380814"/>
              <a:ext cx="7379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Подмярка 4.1 „Инвестиции в земеделски стопанства</a:t>
              </a:r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58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5385" y="577"/>
            <a:ext cx="7621522" cy="1160585"/>
            <a:chOff x="555385" y="577"/>
            <a:chExt cx="7621522" cy="1160585"/>
          </a:xfrm>
        </p:grpSpPr>
        <p:sp>
          <p:nvSpPr>
            <p:cNvPr id="13" name="Rectangle 12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265" y="380814"/>
              <a:ext cx="7379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Подмярка 4.1 „Инвестиции в земеделски стопанства</a:t>
              </a:r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555385" y="1257874"/>
            <a:ext cx="11635027" cy="695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ea typeface="+mn-ea"/>
                <a:cs typeface="Calibri" pitchFamily="34" charset="0"/>
              </a:rPr>
              <a:t>Ще се подпомагат Земеделски стопани от сектор „Животновъдство“ като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приоритетни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ea typeface="+mn-ea"/>
                <a:cs typeface="Calibri" pitchFamily="34" charset="0"/>
              </a:rPr>
              <a:t>ще бъдат проекти на кандидати които:</a:t>
            </a:r>
            <a:endParaRPr lang="en-GB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54977" y="1965021"/>
            <a:ext cx="11939893" cy="4286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    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Икономическият размер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земеделското им стопанство, измерен в СПО, към датата на подаване на проектното предложение е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 38 00</a:t>
            </a:r>
            <a:r>
              <a:rPr lang="en-GB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евро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 са получавали подпомагане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по подмярка 4.1 „Инвестиции в земеделски стопанства;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Животните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животновъдния обект на кандидата, който е включен в инвестиционния проект, са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сертифицирани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производство на биологични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селскостопански продукти;</a:t>
            </a:r>
            <a:endPara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Са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земеделски стопани до 40 години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включително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Инвестициите ще се изпълняват на територията на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Северозападен район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страната или в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необлагодетелствани райони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природни и други ограничения съгласно наредбата за определяне на критериите за необлагодетелстваните райони и териториалния им обхват;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Инвестициите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ще се реализират в райони в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по-голяма близост до зони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в които е възникнало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огнище на заразна болест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населено място/община/административна област,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след 01.01.2014 година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 съответния вид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животни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Ще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заложат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най-малко 50 %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от допустимите инвестиционни разходи по проекта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инвестиции за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подобряване на биосигурността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рамките на животновъдния обект/и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Представят проекти на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признати групи/организации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производители</a:t>
            </a:r>
            <a:endPara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833181" y="1556534"/>
            <a:ext cx="3289800" cy="3892800"/>
            <a:chOff x="8298406" y="2085181"/>
            <a:chExt cx="3289800" cy="3892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6" name="Hexagon 15"/>
            <p:cNvSpPr/>
            <p:nvPr/>
          </p:nvSpPr>
          <p:spPr>
            <a:xfrm>
              <a:off x="11048206" y="2085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Hexagon 16"/>
            <p:cNvSpPr/>
            <p:nvPr/>
          </p:nvSpPr>
          <p:spPr>
            <a:xfrm>
              <a:off x="11048206" y="2688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Hexagon 17"/>
            <p:cNvSpPr/>
            <p:nvPr/>
          </p:nvSpPr>
          <p:spPr>
            <a:xfrm>
              <a:off x="11048206" y="3297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Hexagon 18"/>
            <p:cNvSpPr/>
            <p:nvPr/>
          </p:nvSpPr>
          <p:spPr>
            <a:xfrm>
              <a:off x="11048206" y="3907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Hexagon 19"/>
            <p:cNvSpPr/>
            <p:nvPr/>
          </p:nvSpPr>
          <p:spPr>
            <a:xfrm>
              <a:off x="11048206" y="4516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Hexagon 20"/>
            <p:cNvSpPr/>
            <p:nvPr/>
          </p:nvSpPr>
          <p:spPr>
            <a:xfrm>
              <a:off x="11048206" y="5126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Hexagon 21"/>
            <p:cNvSpPr/>
            <p:nvPr/>
          </p:nvSpPr>
          <p:spPr>
            <a:xfrm>
              <a:off x="10584406" y="2992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Hexagon 22"/>
            <p:cNvSpPr/>
            <p:nvPr/>
          </p:nvSpPr>
          <p:spPr>
            <a:xfrm>
              <a:off x="10584406" y="3602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Hexagon 23"/>
            <p:cNvSpPr/>
            <p:nvPr/>
          </p:nvSpPr>
          <p:spPr>
            <a:xfrm>
              <a:off x="10584406" y="4212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Hexagon 24"/>
            <p:cNvSpPr/>
            <p:nvPr/>
          </p:nvSpPr>
          <p:spPr>
            <a:xfrm>
              <a:off x="10584406" y="4821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Hexagon 25"/>
            <p:cNvSpPr/>
            <p:nvPr/>
          </p:nvSpPr>
          <p:spPr>
            <a:xfrm>
              <a:off x="10584406" y="5431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Hexagon 26"/>
            <p:cNvSpPr/>
            <p:nvPr/>
          </p:nvSpPr>
          <p:spPr>
            <a:xfrm>
              <a:off x="10127206" y="3297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Hexagon 27"/>
            <p:cNvSpPr/>
            <p:nvPr/>
          </p:nvSpPr>
          <p:spPr>
            <a:xfrm>
              <a:off x="10127206" y="3907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Hexagon 28"/>
            <p:cNvSpPr/>
            <p:nvPr/>
          </p:nvSpPr>
          <p:spPr>
            <a:xfrm>
              <a:off x="10127206" y="4516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Hexagon 29"/>
            <p:cNvSpPr/>
            <p:nvPr/>
          </p:nvSpPr>
          <p:spPr>
            <a:xfrm>
              <a:off x="10127206" y="5126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Hexagon 30"/>
            <p:cNvSpPr/>
            <p:nvPr/>
          </p:nvSpPr>
          <p:spPr>
            <a:xfrm>
              <a:off x="9670006" y="2999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Hexagon 31"/>
            <p:cNvSpPr/>
            <p:nvPr/>
          </p:nvSpPr>
          <p:spPr>
            <a:xfrm>
              <a:off x="9670006" y="3609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Hexagon 32"/>
            <p:cNvSpPr/>
            <p:nvPr/>
          </p:nvSpPr>
          <p:spPr>
            <a:xfrm>
              <a:off x="9670006" y="4218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Hexagon 33"/>
            <p:cNvSpPr/>
            <p:nvPr/>
          </p:nvSpPr>
          <p:spPr>
            <a:xfrm>
              <a:off x="9670006" y="4828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Hexagon 34"/>
            <p:cNvSpPr/>
            <p:nvPr/>
          </p:nvSpPr>
          <p:spPr>
            <a:xfrm>
              <a:off x="9670006" y="5437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Hexagon 35"/>
            <p:cNvSpPr/>
            <p:nvPr/>
          </p:nvSpPr>
          <p:spPr>
            <a:xfrm>
              <a:off x="9212806" y="3304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Hexagon 36"/>
            <p:cNvSpPr/>
            <p:nvPr/>
          </p:nvSpPr>
          <p:spPr>
            <a:xfrm>
              <a:off x="9212806" y="3913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Hexagon 37"/>
            <p:cNvSpPr/>
            <p:nvPr/>
          </p:nvSpPr>
          <p:spPr>
            <a:xfrm>
              <a:off x="9212806" y="4523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Hexagon 38"/>
            <p:cNvSpPr/>
            <p:nvPr/>
          </p:nvSpPr>
          <p:spPr>
            <a:xfrm>
              <a:off x="9212806" y="5133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Hexagon 39"/>
            <p:cNvSpPr/>
            <p:nvPr/>
          </p:nvSpPr>
          <p:spPr>
            <a:xfrm>
              <a:off x="10127206" y="2694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Hexagon 40"/>
            <p:cNvSpPr/>
            <p:nvPr/>
          </p:nvSpPr>
          <p:spPr>
            <a:xfrm>
              <a:off x="10584406" y="2389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Hexagon 41"/>
            <p:cNvSpPr/>
            <p:nvPr/>
          </p:nvSpPr>
          <p:spPr>
            <a:xfrm>
              <a:off x="8755606" y="3609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Hexagon 42"/>
            <p:cNvSpPr/>
            <p:nvPr/>
          </p:nvSpPr>
          <p:spPr>
            <a:xfrm>
              <a:off x="8755606" y="4218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Hexagon 43"/>
            <p:cNvSpPr/>
            <p:nvPr/>
          </p:nvSpPr>
          <p:spPr>
            <a:xfrm>
              <a:off x="8755606" y="4828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Hexagon 44"/>
            <p:cNvSpPr/>
            <p:nvPr/>
          </p:nvSpPr>
          <p:spPr>
            <a:xfrm>
              <a:off x="8298406" y="3907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Hexagon 45"/>
            <p:cNvSpPr/>
            <p:nvPr/>
          </p:nvSpPr>
          <p:spPr>
            <a:xfrm>
              <a:off x="8298406" y="4516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Hexagon 46"/>
            <p:cNvSpPr/>
            <p:nvPr/>
          </p:nvSpPr>
          <p:spPr>
            <a:xfrm>
              <a:off x="8298406" y="3304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Hexagon 47"/>
            <p:cNvSpPr/>
            <p:nvPr/>
          </p:nvSpPr>
          <p:spPr>
            <a:xfrm>
              <a:off x="8755606" y="2999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5385" y="577"/>
            <a:ext cx="7621522" cy="1160585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248934"/>
              <a:ext cx="73795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Calibri" pitchFamily="34" charset="0"/>
                  <a:cs typeface="Calibri" pitchFamily="34" charset="0"/>
                </a:rPr>
                <a:t>Подмярка 4.1.2 "Инвестиции в земеделски стопанства по Тематична подпрограма за развитие на малки стопанства"</a:t>
              </a: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228601" y="1185783"/>
            <a:ext cx="9618784" cy="5188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Общ размер на БФП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по процедурата е определена до левовата равностойност на 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5 000 000 евро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n-GB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Допустими кандидати -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Земеделски стопани, които имат икономически размер на стопанството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 6 000 до 7 999 евро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измерен в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en-GB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Дата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обявяване на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приема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Април 2020 г;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en-GB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Минимален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размер на проектите – 1 250 евро;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en-GB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Максимален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размер на проектите  - 25 000 евро.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ü"/>
            </a:pPr>
            <a:r>
              <a:rPr lang="en-GB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Важно</a:t>
            </a:r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За  планирания прием през 2020 г. е  направена промяна в критериите за допустимост на кандидатите по подмярка 4.1.2 с цел осигуряването на възможност за подпомагане на по – голям брой малки земеделски стопани, а именно - </a:t>
            </a:r>
            <a:r>
              <a:rPr lang="ru-RU" sz="20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отпада изискването за доказване на минимум 33 % доход от земеделска дейност</a:t>
            </a:r>
            <a:r>
              <a:rPr lang="ru-RU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към момента кандидатстване.</a:t>
            </a:r>
            <a:endParaRPr lang="ru-RU" sz="20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85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25315" y="1323181"/>
            <a:ext cx="1186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Приемът по подмярка 5.1 е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насочен към превенция и ограничаване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на възможностите за разпространението на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епизоотии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и масови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заразни болести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 селскостопанските животните, както и превенция от опасни метеорологични явления </a:t>
            </a:r>
            <a:r>
              <a:rPr lang="bg-BG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– </a:t>
            </a:r>
            <a:r>
              <a:rPr lang="bg-BG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градушки</a:t>
            </a:r>
            <a:r>
              <a:rPr lang="en-GB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.</a:t>
            </a:r>
            <a:endParaRPr lang="en-GB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3134" y="2384125"/>
            <a:ext cx="1173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atin typeface="Calibri" pitchFamily="34" charset="0"/>
                <a:cs typeface="Calibri" pitchFamily="34" charset="0"/>
              </a:rPr>
              <a:t>Общ размер на БФП  по процедурата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е до левовата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равностойност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23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млн. евро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endParaRPr lang="bg-BG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По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мярката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ще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се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подпомагат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дейности, които се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отнасят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за епизоотии,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възникнали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след 1 януари 2018 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b="1" u="sng" dirty="0" smtClean="0">
                <a:latin typeface="Calibri" pitchFamily="34" charset="0"/>
                <a:cs typeface="Calibri" pitchFamily="34" charset="0"/>
              </a:rPr>
              <a:t>Допустими кандидати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Публични органи: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Българска агенция по безопасност на храните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(БАБХ)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Изпълнителна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агенция борба с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градушките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(ИАБГ)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Националният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диагностичен научноизследователски ветеринарномедицински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институт;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Частни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субекти: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Регистрирани Земеделски стопани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извършвали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земеделска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дейност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преди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01.01.2018 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bg-BG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Дата на обявяване на приема – февруари  2020 г.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4846" y="1635311"/>
            <a:ext cx="116578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/>
              <a:t>Минимален размер </a:t>
            </a:r>
            <a:r>
              <a:rPr lang="bg-BG" dirty="0"/>
              <a:t>на проектите – </a:t>
            </a:r>
            <a:r>
              <a:rPr lang="bg-BG" b="1" dirty="0" smtClean="0"/>
              <a:t>няма.</a:t>
            </a:r>
            <a:endParaRPr lang="en-GB" b="1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/>
              <a:t>Максимален размер </a:t>
            </a:r>
            <a:r>
              <a:rPr lang="bg-BG" dirty="0"/>
              <a:t>на проектите:  </a:t>
            </a:r>
            <a:endParaRPr lang="en-GB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dirty="0"/>
              <a:t>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публични субекти </a:t>
            </a:r>
            <a:r>
              <a:rPr lang="bg-BG" dirty="0"/>
              <a:t>– левовата равностойност на </a:t>
            </a:r>
            <a:r>
              <a:rPr lang="bg-BG" b="1" dirty="0"/>
              <a:t>2 </a:t>
            </a:r>
            <a:r>
              <a:rPr lang="bg-BG" b="1" dirty="0" smtClean="0"/>
              <a:t>млн. </a:t>
            </a:r>
            <a:r>
              <a:rPr lang="bg-BG" dirty="0"/>
              <a:t>евро с максимален </a:t>
            </a:r>
            <a:r>
              <a:rPr lang="bg-BG" b="1" dirty="0"/>
              <a:t>интензитет</a:t>
            </a:r>
            <a:r>
              <a:rPr lang="bg-BG" dirty="0"/>
              <a:t> на помощта </a:t>
            </a:r>
            <a:r>
              <a:rPr lang="bg-BG" b="1" dirty="0"/>
              <a:t>80</a:t>
            </a:r>
            <a:r>
              <a:rPr lang="bg-BG" b="1" dirty="0" smtClean="0"/>
              <a:t>%</a:t>
            </a:r>
            <a:r>
              <a:rPr lang="bg-BG" dirty="0"/>
              <a:t>.</a:t>
            </a:r>
            <a:endParaRPr lang="en-GB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dirty="0"/>
              <a:t>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частни субекти </a:t>
            </a:r>
            <a:r>
              <a:rPr lang="bg-BG" dirty="0"/>
              <a:t>– левовата равностойност на</a:t>
            </a:r>
            <a:r>
              <a:rPr lang="bg-BG" dirty="0" smtClean="0"/>
              <a:t>:</a:t>
            </a:r>
          </a:p>
          <a:p>
            <a:endParaRPr lang="en-GB" dirty="0"/>
          </a:p>
          <a:p>
            <a:pPr marL="897404" lvl="1" indent="-342900">
              <a:buFont typeface="Arial" pitchFamily="34" charset="0"/>
              <a:buChar char="•"/>
            </a:pPr>
            <a:r>
              <a:rPr lang="bg-BG" b="1" dirty="0"/>
              <a:t>700 000 евро за </a:t>
            </a:r>
            <a:r>
              <a:rPr lang="bg-BG" b="1" dirty="0" smtClean="0"/>
              <a:t>животновъден обект</a:t>
            </a:r>
            <a:r>
              <a:rPr lang="bg-BG" dirty="0"/>
              <a:t>, но не повече от 1 млн.евро на кандидат, отглеждащ </a:t>
            </a:r>
            <a:r>
              <a:rPr lang="bg-BG" b="1" dirty="0"/>
              <a:t>свине</a:t>
            </a:r>
            <a:r>
              <a:rPr lang="bg-BG" dirty="0"/>
              <a:t>;  </a:t>
            </a:r>
            <a:endParaRPr lang="en-GB" dirty="0"/>
          </a:p>
          <a:p>
            <a:pPr marL="897404" lvl="1" indent="-342900">
              <a:buFont typeface="Arial" pitchFamily="34" charset="0"/>
              <a:buChar char="•"/>
            </a:pPr>
            <a:r>
              <a:rPr lang="bg-BG" b="1" dirty="0"/>
              <a:t>500 000 евро </a:t>
            </a:r>
            <a:r>
              <a:rPr lang="bg-BG" dirty="0"/>
              <a:t>за кандидати отглеждащи </a:t>
            </a:r>
            <a:r>
              <a:rPr lang="bg-BG" b="1" dirty="0" smtClean="0"/>
              <a:t>птици</a:t>
            </a:r>
            <a:r>
              <a:rPr lang="bg-BG" dirty="0"/>
              <a:t>;</a:t>
            </a:r>
            <a:endParaRPr lang="en-GB" dirty="0"/>
          </a:p>
          <a:p>
            <a:pPr marL="897404" lvl="1" indent="-342900">
              <a:buFont typeface="Arial" pitchFamily="34" charset="0"/>
              <a:buChar char="•"/>
            </a:pPr>
            <a:r>
              <a:rPr lang="bg-BG" b="1" dirty="0"/>
              <a:t>200 000 евро </a:t>
            </a:r>
            <a:r>
              <a:rPr lang="bg-BG" dirty="0"/>
              <a:t>за кандидати отглеждащи </a:t>
            </a:r>
            <a:r>
              <a:rPr lang="bg-BG" b="1" dirty="0"/>
              <a:t>ДПЖ – овце и </a:t>
            </a:r>
            <a:r>
              <a:rPr lang="bg-BG" b="1" dirty="0" smtClean="0"/>
              <a:t>кози</a:t>
            </a:r>
            <a:r>
              <a:rPr lang="bg-BG" dirty="0"/>
              <a:t>.</a:t>
            </a:r>
            <a:endParaRPr lang="en-GB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/>
              <a:t>Максималният интензитет </a:t>
            </a:r>
            <a:r>
              <a:rPr lang="bg-BG" dirty="0"/>
              <a:t>на помощта за частни субекти е до </a:t>
            </a:r>
            <a:r>
              <a:rPr lang="bg-BG" b="1" dirty="0"/>
              <a:t>70</a:t>
            </a:r>
            <a:r>
              <a:rPr lang="bg-BG" b="1" dirty="0" smtClean="0"/>
              <a:t>%.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1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546" y="1191301"/>
            <a:ext cx="2667001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5" name="TextBox 14"/>
          <p:cNvSpPr txBox="1"/>
          <p:nvPr/>
        </p:nvSpPr>
        <p:spPr>
          <a:xfrm>
            <a:off x="316523" y="2071818"/>
            <a:ext cx="11861024" cy="4247317"/>
          </a:xfrm>
          <a:prstGeom prst="rect">
            <a:avLst/>
          </a:prstGeom>
          <a:noFill/>
          <a:effectLst>
            <a:glow rad="127000">
              <a:schemeClr val="accent1"/>
            </a:glow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Допустимите инвестиции 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публични субекти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следните:</a:t>
            </a:r>
            <a:endParaRPr lang="bg-BG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оборудване, инструменти и съоръжения за лаборатории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специализирано мобилно оборудване за пренасяне на проби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инсталации, включително разходите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монтаж и въвеждане в експлоатация 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лаборатории 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акредитация на лаборатории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закупуване на лицензи, придобиване и разработка на софтуер за лаборатории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За Изпълнителна агенция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борба с градушките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/ИАБГ/: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строително – монтажни дейности свързани 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изграждане на кули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използвани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за монтаж на радарни станции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прилежаща инфраструктура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към тях;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радарни станции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 за анализ и съхранение на бази данни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специализирани транспортни средства за превоз на противоградна техника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 специфични товари;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инсталации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включително разходи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монтаж и въвеждане в експлоатация на радарни станции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.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лицензи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придобиване и разработка на софтуер за противоградна защита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26" y="3877408"/>
            <a:ext cx="4504674" cy="2980592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3111" y="1419901"/>
            <a:ext cx="7584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Допустимите инвестиции 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частни субекти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са следните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съоръжения и оборудване за дезинфекция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инсталации,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 за осигуряване на биосигурност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 инфраструктура, в т. ч. помещения за персонала (например изграждане и оборудване на филтъра с душове, съблекални и т.н.) в стопанствата;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изграждане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огради или закупуване на преградни съоръжения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>
                <a:latin typeface="Calibri" pitchFamily="34" charset="0"/>
                <a:cs typeface="Calibri" pitchFamily="34" charset="0"/>
              </a:rPr>
              <a:t>Разходи за изграждане или закупуване на съоръжения или системи за повишаване безопасността при съхранение на фуражи;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smtClean="0">
                <a:latin typeface="Calibri" pitchFamily="34" charset="0"/>
                <a:cs typeface="Calibri" pitchFamily="34" charset="0"/>
              </a:rPr>
              <a:t>Разходи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закупуване на оборудване и изграждане на места, свързани със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съхранение 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странични животински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продукти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 и съоръжения за инсинерация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инсталиране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включително разходите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монтаж и въвеждане в експлоатация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същото.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22387</TotalTime>
  <Words>2169</Words>
  <Application>Microsoft Office PowerPoint</Application>
  <PresentationFormat>Custom</PresentationFormat>
  <Paragraphs>276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Новите моменти в пакета за ОСП 2021-2027</dc:title>
  <dc:creator>Maria Jordanova</dc:creator>
  <cp:lastModifiedBy>Milkana Gotseva</cp:lastModifiedBy>
  <cp:revision>226</cp:revision>
  <dcterms:created xsi:type="dcterms:W3CDTF">2019-07-16T18:57:03Z</dcterms:created>
  <dcterms:modified xsi:type="dcterms:W3CDTF">2020-02-05T09:04:33Z</dcterms:modified>
</cp:coreProperties>
</file>