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9" r:id="rId11"/>
    <p:sldId id="280" r:id="rId12"/>
    <p:sldId id="277" r:id="rId13"/>
    <p:sldId id="281" r:id="rId14"/>
    <p:sldId id="282" r:id="rId15"/>
    <p:sldId id="283" r:id="rId16"/>
    <p:sldId id="284" r:id="rId17"/>
    <p:sldId id="285" r:id="rId18"/>
    <p:sldId id="278" r:id="rId19"/>
    <p:sldId id="286" r:id="rId20"/>
    <p:sldId id="287" r:id="rId21"/>
    <p:sldId id="269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imira Dankova" initials="K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778E0F-9D3B-40D3-9A3F-63DBA58499A4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3119">
            <a:off x="6969367" y="4992549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107504" y="153678"/>
            <a:ext cx="144016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062912" cy="1800200"/>
          </a:xfrm>
        </p:spPr>
        <p:txBody>
          <a:bodyPr>
            <a:normAutofit fontScale="25000" lnSpcReduction="20000"/>
          </a:bodyPr>
          <a:lstStyle/>
          <a:p>
            <a:endParaRPr lang="bg-BG" dirty="0" smtClean="0"/>
          </a:p>
          <a:p>
            <a:endParaRPr lang="bg-BG" dirty="0"/>
          </a:p>
          <a:p>
            <a:pPr algn="ctr"/>
            <a:r>
              <a:rPr lang="en-US" sz="14400" b="1" dirty="0"/>
              <a:t> </a:t>
            </a:r>
            <a:endParaRPr lang="bg-BG" sz="14400" b="1" dirty="0" smtClean="0"/>
          </a:p>
          <a:p>
            <a:pPr algn="ctr"/>
            <a:r>
              <a:rPr lang="bg-BG" sz="1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МЯРКА 1.2 </a:t>
            </a:r>
            <a:endParaRPr lang="en-US" sz="1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1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„ЗДРАВЕ И БЕЗОПАСНОСТ“</a:t>
            </a:r>
            <a:endParaRPr lang="en-US" sz="1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1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ПРОГРАМА</a:t>
            </a:r>
          </a:p>
          <a:p>
            <a:pPr algn="ctr"/>
            <a:r>
              <a:rPr lang="bg-BG" sz="1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МОРСКО ДЕЛО И РИБАРСТВО </a:t>
            </a:r>
          </a:p>
          <a:p>
            <a:pPr algn="ctr"/>
            <a:r>
              <a:rPr lang="bg-BG" sz="1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2014-2020 </a:t>
            </a:r>
            <a:r>
              <a:rPr lang="en-US" sz="1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bg-BG" sz="11200" b="1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48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465016"/>
            <a:ext cx="8731744" cy="5276351"/>
          </a:xfrm>
        </p:spPr>
        <p:txBody>
          <a:bodyPr>
            <a:noAutofit/>
          </a:bodyPr>
          <a:lstStyle/>
          <a:p>
            <a:pPr algn="l"/>
            <a:endParaRPr lang="ru-RU" sz="20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Оборудване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целящ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подобряване на здравните условия на рибарите на борда на риболовните </a:t>
            </a:r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кораби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закупуване и монтаж на комплекти за първа помощ;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закупуване на лекарства и средства за спешно лечение на борда;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доставката на телемедицински системи, включително на електронни технологии, оборудване и съоръжения за медицински изображения, подходящи за дистанционни консултации на борда на корабите;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доставка на справочници и ръководства за подобряване на здравните условия на борда;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информационни кампании за подобряване на здравните условия на борда.</a:t>
            </a:r>
          </a:p>
          <a:p>
            <a:pPr algn="l"/>
            <a:endParaRPr lang="en-US" sz="1800" b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9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844824"/>
            <a:ext cx="8731744" cy="4276163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Закупуване и монтаж 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съоръжения, свързани с подобряване 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хигиенните условия за рибарите на борда на риболовните </a:t>
            </a:r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кораби: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санитарни съоръжения, като например тоалетни и умивални съоръжения;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кухненски съоръжения и оборудване за съхранение на хранителни продукти;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пречиствателни уреди за питейна вода;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почистващо оборудване за поддържане на санитарните условия на борда;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справочници и ръководства за подобряване на хигиената на борда, включително софтуерни инструменти.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8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48" y="1772816"/>
            <a:ext cx="8731744" cy="446449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+mj-lt"/>
              </a:rPr>
              <a:t>Оборудване</a:t>
            </a:r>
            <a:r>
              <a:rPr lang="ru-RU" sz="2000" b="1" dirty="0">
                <a:solidFill>
                  <a:srgbClr val="FFFF00"/>
                </a:solidFill>
                <a:latin typeface="+mj-lt"/>
              </a:rPr>
              <a:t>, </a:t>
            </a:r>
            <a:r>
              <a:rPr lang="ru-RU" sz="2000" b="1" dirty="0" smtClean="0">
                <a:solidFill>
                  <a:srgbClr val="FFFF00"/>
                </a:solidFill>
                <a:latin typeface="+mj-lt"/>
              </a:rPr>
              <a:t>свързано с </a:t>
            </a:r>
            <a:r>
              <a:rPr lang="ru-RU" sz="2000" b="1" dirty="0">
                <a:solidFill>
                  <a:srgbClr val="FFFF00"/>
                </a:solidFill>
                <a:latin typeface="+mj-lt"/>
              </a:rPr>
              <a:t>подобряване на работните условия на борда на риболовните </a:t>
            </a:r>
            <a:r>
              <a:rPr lang="ru-RU" sz="2000" b="1" dirty="0" smtClean="0">
                <a:solidFill>
                  <a:srgbClr val="FFFF00"/>
                </a:solidFill>
                <a:latin typeface="+mj-lt"/>
              </a:rPr>
              <a:t>кораби: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) палубни леери;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+mj-lt"/>
              </a:rPr>
              <a:t>б) шелтердекови конструкции и модернизация на каютите с оглед осигуряване на защита от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неблагоприятни метеорологични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условия;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+mj-lt"/>
              </a:rPr>
              <a:t>в) елементи във връзка с подобряване на безопасността в каютите и осигуряването на общи пространства за екипажа;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+mj-lt"/>
              </a:rPr>
              <a:t>г) съоръжения за намаляване на ръчното повдигане на товари, с изключение на машините, които са пряко свързани с риболовните операции като например лебедките;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+mj-lt"/>
              </a:rPr>
              <a:t>д) боя против подхлъзване и гумени постелки;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+mj-lt"/>
              </a:rPr>
              <a:t>е) изолационно оборудване против шум, топлина или студ и оборудване за подобряване на вентилацията; </a:t>
            </a:r>
          </a:p>
          <a:p>
            <a:pPr algn="l"/>
            <a:endParaRPr lang="en-US" sz="1800" b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465016"/>
            <a:ext cx="8731744" cy="5348359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+mj-lt"/>
              </a:rPr>
              <a:t>ж) работно облекло и екипировка за осигуряване на безопасност, като например водонепропускливи защитни ботуши, предпазители за очите и дишането, защитни ръкавици и шлемове или защитна екипировка срещу падане;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+mj-lt"/>
              </a:rPr>
              <a:t>з) предупредителни знаци за безопасност и при аварии;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+mj-lt"/>
              </a:rPr>
              <a:t>и) анализ на рисковете и оценки за определяне на рисковете за рибарите както в пристанищата, така и при плаване, с оглед вземане на мерки за намаляване на рисковете;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+mj-lt"/>
              </a:rPr>
              <a:t>й) справочници и ръководства за подобряване на работните условия на борда.</a:t>
            </a:r>
          </a:p>
          <a:p>
            <a:pPr algn="l"/>
            <a:endParaRPr lang="ru-RU" sz="2000" b="1" dirty="0">
              <a:solidFill>
                <a:srgbClr val="92D050"/>
              </a:solidFill>
              <a:latin typeface="+mj-lt"/>
            </a:endParaRPr>
          </a:p>
          <a:p>
            <a:pPr algn="l"/>
            <a:endParaRPr lang="ru-RU" sz="2000" b="1" dirty="0" smtClean="0">
              <a:solidFill>
                <a:srgbClr val="92D050"/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FFC000"/>
                </a:solidFill>
                <a:latin typeface="+mj-lt"/>
              </a:rPr>
              <a:t>Разходи </a:t>
            </a:r>
            <a:r>
              <a:rPr lang="ru-RU" sz="2000" b="1" dirty="0">
                <a:solidFill>
                  <a:srgbClr val="FFC000"/>
                </a:solidFill>
                <a:latin typeface="+mj-lt"/>
              </a:rPr>
              <a:t>за информация и комуникация - до 2 на сто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от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общите допустими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разходи.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  <a:p>
            <a:pPr algn="l"/>
            <a:endParaRPr lang="en-US" sz="2000" b="1" dirty="0">
              <a:solidFill>
                <a:srgbClr val="92D050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7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519268"/>
            <a:ext cx="8731744" cy="5294108"/>
          </a:xfrm>
        </p:spPr>
        <p:txBody>
          <a:bodyPr>
            <a:noAutofit/>
          </a:bodyPr>
          <a:lstStyle/>
          <a:p>
            <a:pPr algn="l"/>
            <a:r>
              <a:rPr lang="bg-BG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Недопустими разходи</a:t>
            </a:r>
            <a:r>
              <a:rPr lang="bg-BG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разходи, финансирани по друг проект, програма или каквато и да е друга финансова схема, произлизаща от националния бюджет, от бюджета на ЕС или от друга донорска програма;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глоби, финансови санкции и разходи за разрешаване на спорове;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комисионите и загубите от курсови разлики при обмяна на чужда валута;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данък върху добавената стойност, освен когато не е възстановим;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закупуване на дълготрайни материални активи - втора употреба;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разходите за гаранции, осигурени от банка или от друга финансова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институция;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лихви по дългове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b="1" dirty="0">
              <a:solidFill>
                <a:srgbClr val="92D050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6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519268"/>
            <a:ext cx="8731744" cy="5294108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субсидиране на лихва по одобрени схеми за държавни помощи и разноските за финансови трансакции;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разходи, които нямат пряка връзка с изпълнението на проекта;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лихви по заеми и лихви по лизинг;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разходи за изграждане на жилищни помещения, както и на сгради, които не са свързани с производствената дейност и изпълнението на проекта;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оперативни разходи, включително разходи по поддръжка и наеми;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банкови такси и разходи, свързани с гаранции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плащане в натура;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прехвърляне на участия в търговски дружества;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закупуване на съществуващи сгради и прилежаща инфраструктура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разходи за юридически и правни услуги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800" b="1" dirty="0">
              <a:solidFill>
                <a:srgbClr val="FFC000"/>
              </a:solidFill>
              <a:latin typeface="+mj-lt"/>
            </a:endParaRPr>
          </a:p>
          <a:p>
            <a:pPr algn="l"/>
            <a:endParaRPr lang="en-US" sz="1800" b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0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465016"/>
            <a:ext cx="8731744" cy="5348359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разходи, които водят до увеличаване на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риболовния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капацитет на кораба, или оборудването,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което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повишава възможностите му да намира риба;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разходите във връзка с планови и превантивни ремонти, които поддържат съответното устройство в пригодно за работа състояние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всички разходи, които не попадат в обхвата на допустимите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дейности,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вкл. разходи за дейности, които не са описани във Формуляра за кандидатстване или за които от представеното описание не може да се прецени за коя дейност се отнасят и дали тя е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допустима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за изпълнение на проектите: 12 </a:t>
            </a:r>
            <a:r>
              <a:rPr lang="ru-RU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месеца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считано от датата на подписване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договора.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3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268760"/>
            <a:ext cx="8731744" cy="5472608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на проектите</a:t>
            </a:r>
          </a:p>
          <a:p>
            <a:pPr algn="just"/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Етап 1: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Оценка на административното съответствие 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допустимостта: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дали проектното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се отнася за обявената процедура за подбор на проектни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дали са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налице всички документи, представени и попълнени съгласно изискванията, посочени в т. 24 от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кандидатстване;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дали е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налице съответствие на кандидатите, проектните дейности и разходите с критериите за допустимост, посочени в Условията за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кандидатстване;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оценка на допустимостта на всички предвидени дейности 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разходи.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0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158062" y="5185947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55746" cy="4954054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Етап 2: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Техническа и финансова оценка:</a:t>
            </a:r>
          </a:p>
          <a:p>
            <a:pPr algn="l"/>
            <a:endParaRPr lang="en-US" sz="1800" b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75522" y="1474567"/>
            <a:ext cx="8820870" cy="4594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R="182880" fontAlgn="t">
              <a:lnSpc>
                <a:spcPct val="107000"/>
              </a:lnSpc>
            </a:pPr>
            <a:r>
              <a:rPr lang="bg-BG" sz="2000" b="1" dirty="0">
                <a:latin typeface="Century Gothic" panose="020B0502020202020204" pitchFamily="34" charset="0"/>
              </a:rPr>
              <a:t> 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 </a:t>
            </a:r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подбор:</a:t>
            </a:r>
            <a:endParaRPr lang="en-US" sz="12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472" marR="182880" indent="-347472" algn="just" fontAlgn="t">
              <a:lnSpc>
                <a:spcPct val="107000"/>
              </a:lnSpc>
            </a:pP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Инвестицията 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води до намаляване на риска от наранявания и трудови злополуки  - 20 </a:t>
            </a: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точки</a:t>
            </a:r>
            <a:endParaRPr lang="bg-B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472" marR="182880" indent="-347472" algn="just" fontAlgn="t">
              <a:lnSpc>
                <a:spcPct val="107000"/>
              </a:lnSpc>
            </a:pP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Активност 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на риболовния кораб: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182880" algn="just" fontAlgn="t">
              <a:lnSpc>
                <a:spcPct val="107000"/>
              </a:lnSpc>
            </a:pP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20 %                                                     </a:t>
            </a: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точки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182880" algn="just" fontAlgn="t">
              <a:lnSpc>
                <a:spcPct val="107000"/>
              </a:lnSpc>
            </a:pP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20 % - 39,99 %                                       20 </a:t>
            </a: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точки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182880" algn="just" fontAlgn="t">
              <a:lnSpc>
                <a:spcPct val="107000"/>
              </a:lnSpc>
            </a:pP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40 % - 100 %                                          50 точки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fontAlgn="t">
              <a:lnSpc>
                <a:spcPct val="107000"/>
              </a:lnSpc>
            </a:pP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fontAlgn="t">
              <a:lnSpc>
                <a:spcPct val="107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Активност на риболовния кораб се изчислява спрямо следните максимални стойности за риболовни дни: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fontAlgn="t">
              <a:lnSpc>
                <a:spcPct val="107000"/>
              </a:lnSpc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250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риболовни дни годишно за кораби над 12 метра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fontAlgn="t">
              <a:lnSpc>
                <a:spcPct val="107000"/>
              </a:lnSpc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риболовни дни годишно за кораби под 12 метра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fontAlgn="t">
              <a:lnSpc>
                <a:spcPct val="107000"/>
              </a:lnSpc>
            </a:pP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472" marR="182880" indent="-347472" algn="just" fontAlgn="t">
              <a:lnSpc>
                <a:spcPct val="107000"/>
              </a:lnSpc>
            </a:pP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Възраст на риболовния кораб: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182880" algn="just" fontAlgn="t">
              <a:lnSpc>
                <a:spcPct val="107000"/>
              </a:lnSpc>
            </a:pP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До 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5 години                                             10 точки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algn="just" fontAlgn="t">
              <a:lnSpc>
                <a:spcPct val="107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От 5 до 10 години                                    20 точки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algn="just" fontAlgn="t">
              <a:lnSpc>
                <a:spcPct val="107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Над 10 години                                          30 точки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fontAlgn="t">
              <a:lnSpc>
                <a:spcPct val="107000"/>
              </a:lnSpc>
            </a:pP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472" marR="182880" indent="-347472" algn="just" fontAlgn="t">
              <a:lnSpc>
                <a:spcPct val="107000"/>
              </a:lnSpc>
            </a:pP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Проектът се реализира от кандидат, представител на </a:t>
            </a:r>
            <a:r>
              <a:rPr lang="bg-BG" sz="1200" b="1" noProof="1" smtClean="0">
                <a:latin typeface="Arial" panose="020B0604020202020204" pitchFamily="34" charset="0"/>
                <a:cs typeface="Arial" panose="020B0604020202020204" pitchFamily="34" charset="0"/>
              </a:rPr>
              <a:t>дребномащабния</a:t>
            </a:r>
            <a:r>
              <a:rPr lang="bg-B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крайбрежен риболов – 20 точки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182880" algn="just" fontAlgn="t">
              <a:lnSpc>
                <a:spcPct val="107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algn="just" fontAlgn="t">
              <a:lnSpc>
                <a:spcPct val="107000"/>
              </a:lnSpc>
            </a:pP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Общ брой точки – 1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bg-BG" sz="12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1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31744" cy="35283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Подаване на проектни предложения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Чрез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Информационната система за управление и наблюдение на Структурните инструменти на ЕС в България (ИСУН 2020), единствено с използването на Квалифициран електронен подпис (КЕП), чрез модула „Е-кандидатстване“ на следния интернет адрес: </a:t>
            </a:r>
            <a:r>
              <a:rPr lang="ru-RU" sz="2400" b="1" i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ru-RU" sz="2400" b="1" i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eumis2020.government.bg</a:t>
            </a:r>
            <a:endParaRPr lang="ru-RU" sz="2400" b="1" i="1" u="sng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bg-BG" sz="1800" b="1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bg-BG" sz="18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2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683050"/>
            <a:ext cx="8731744" cy="4842293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на мярката: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подобряване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хигиената, здравето,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безопасността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условията на труд за рибарите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борда на риболовните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кораби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инвестиции в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индивидуално оборудване, при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условие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надхвърлят изискванията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произтичащи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законодателството на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Съюза 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националното законодателство 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Очаквани резултати:</a:t>
            </a:r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модернизиране </a:t>
            </a:r>
            <a:r>
              <a:rPr lang="ru-RU" sz="2000" b="1" dirty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 smtClean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флота</a:t>
            </a:r>
            <a:r>
              <a:rPr lang="en-US" sz="2000" b="1" dirty="0" smtClean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подобряване </a:t>
            </a:r>
            <a:r>
              <a:rPr lang="ru-RU" sz="2000" b="1" dirty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на безопасността и условията </a:t>
            </a:r>
            <a:r>
              <a:rPr lang="ru-RU" sz="2000" b="1" dirty="0" smtClean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труд на </a:t>
            </a:r>
            <a:r>
              <a:rPr lang="ru-RU" sz="2000" b="1" dirty="0" smtClean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рибарите</a:t>
            </a:r>
            <a:r>
              <a:rPr lang="en-US" sz="2000" b="1" dirty="0" smtClean="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dirty="0">
              <a:ln>
                <a:solidFill>
                  <a:schemeClr val="bg2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</a:pPr>
            <a:endParaRPr lang="en-US" sz="200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marL="800100" marR="36576" lvl="1" indent="-342900"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</a:pPr>
            <a:endParaRPr lang="en-US" sz="2000" dirty="0">
              <a:ln>
                <a:solidFill>
                  <a:srgbClr val="1F497D"/>
                </a:solidFill>
              </a:ln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982743"/>
            <a:ext cx="8731744" cy="3744416"/>
          </a:xfrm>
        </p:spPr>
        <p:txBody>
          <a:bodyPr>
            <a:noAutofit/>
          </a:bodyPr>
          <a:lstStyle/>
          <a:p>
            <a:pPr algn="ctr"/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Краен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за подаване на проекти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17:00 </a:t>
            </a:r>
            <a:r>
              <a:rPr lang="ru-RU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часа на </a:t>
            </a: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26.0</a:t>
            </a:r>
            <a:r>
              <a:rPr lang="en-US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.2019 </a:t>
            </a:r>
            <a:r>
              <a:rPr lang="ru-RU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0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062912" cy="1872208"/>
          </a:xfrm>
        </p:spPr>
        <p:txBody>
          <a:bodyPr/>
          <a:lstStyle/>
          <a:p>
            <a:pPr algn="ctr"/>
            <a:r>
              <a:rPr lang="bg-BG" sz="41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Благодаря за </a:t>
            </a:r>
            <a:r>
              <a:rPr lang="bg-BG" sz="4100" b="1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вниманието!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8062912" cy="1008112"/>
          </a:xfrm>
        </p:spPr>
        <p:txBody>
          <a:bodyPr>
            <a:normAutofit lnSpcReduction="10000"/>
          </a:bodyPr>
          <a:lstStyle/>
          <a:p>
            <a:pPr marR="0" lvl="0" algn="l">
              <a:buClrTx/>
              <a:buSzTx/>
            </a:pPr>
            <a:r>
              <a:rPr lang="en-US" sz="3200" b="1" i="1" u="sng" dirty="0">
                <a:ln>
                  <a:noFill/>
                </a:ln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www.mzh.government.bg</a:t>
            </a:r>
          </a:p>
          <a:p>
            <a:pPr marR="0" lvl="0" algn="l">
              <a:buClrTx/>
              <a:buSzTx/>
            </a:pPr>
            <a:r>
              <a:rPr lang="en-US" sz="3200" b="1" i="1" u="sng" dirty="0">
                <a:ln>
                  <a:noFill/>
                </a:ln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www.eufunds.bg</a:t>
            </a:r>
            <a:endParaRPr lang="bg-BG" sz="3200" b="1" i="1" u="sng" dirty="0">
              <a:ln>
                <a:noFill/>
              </a:ln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</a:t>
              </a:r>
              <a:r>
                <a:rPr lang="bg-BG" sz="1000" b="1" dirty="0" smtClean="0"/>
                <a:t>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1615">
            <a:off x="7018702" y="4966303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683050"/>
            <a:ext cx="8731744" cy="5058318"/>
          </a:xfrm>
        </p:spPr>
        <p:txBody>
          <a:bodyPr>
            <a:noAutofit/>
          </a:bodyPr>
          <a:lstStyle/>
          <a:p>
            <a:pPr algn="l"/>
            <a:r>
              <a:rPr lang="bg-BG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</a:t>
            </a:r>
            <a:r>
              <a:rPr lang="bg-BG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452 </a:t>
            </a:r>
            <a:r>
              <a:rPr lang="bg-BG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456,82 лв</a:t>
            </a:r>
            <a:r>
              <a:rPr lang="bg-BG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bg-BG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331 484.85 лв</a:t>
            </a:r>
            <a:r>
              <a:rPr lang="bg-BG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 ЕФМДР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bg-BG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120 971.97 лв</a:t>
            </a:r>
            <a:r>
              <a:rPr lang="bg-BG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 националния бюджет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bg-BG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Максимален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на допустимата безвъзмездна финансова за един проект 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- 10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лева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 на борда, подпомагането се предоставя еднократно по време на програмния период за един и същи вид инвестиция и за един и същи риболовен кораб.</a:t>
            </a: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 в индивидуално оборудване, подпомагането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предоставя еднократно по време на програмния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оборудване от един и същи вид и за един и същи бенефициент.</a:t>
            </a:r>
          </a:p>
          <a:p>
            <a:pPr algn="l"/>
            <a:endParaRPr lang="en-US" sz="2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7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465018"/>
            <a:ext cx="8731744" cy="4836966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 на </a:t>
            </a:r>
            <a:r>
              <a:rPr lang="bg-BG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съфинансиране</a:t>
            </a:r>
          </a:p>
          <a:p>
            <a:pPr algn="ctr"/>
            <a:endParaRPr lang="bg-BG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bg-BG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</a:t>
            </a:r>
            <a:r>
              <a:rPr lang="bg-BG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сто </a:t>
            </a:r>
            <a:r>
              <a:rPr lang="bg-BG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представителите на дребномащабния</a:t>
            </a:r>
            <a:r>
              <a:rPr lang="bg-BG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крайбрежен риболов.</a:t>
            </a:r>
          </a:p>
          <a:p>
            <a:pPr algn="l"/>
            <a:endParaRPr lang="bg-BG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bg-BG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на сто за </a:t>
            </a:r>
            <a:r>
              <a:rPr lang="bg-BG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малки и средни предприятия.</a:t>
            </a:r>
          </a:p>
          <a:p>
            <a:pPr algn="l"/>
            <a:endParaRPr lang="bg-BG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bg-BG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на сто за големи предприятия.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bg-BG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bg-BG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на сто, когато проектът е: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а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е от колективен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б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има колективен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бенефициент;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в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има иновативни характеристики,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когато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приложимо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местно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равнище.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bg-BG" sz="20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9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465018"/>
            <a:ext cx="8731744" cy="5348358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Допустими кандидати: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g-BG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Рибари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собственици на риболовни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кораби, извършващи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риболовни дейности във водите на Черно море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Дунав.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юридически лица или еднолични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търговци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bg-BG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Изисквания към кандидатите: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притежават валидно разрешително за стопански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риболов, съгласно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Закона за рибарството и аквакултурите (ЗРА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притежават удостоверение за придобито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за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усвояване на ресурс от риба и други водни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организми;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2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772816"/>
            <a:ext cx="8731744" cy="4529168"/>
          </a:xfrm>
        </p:spPr>
        <p:txBody>
          <a:bodyPr>
            <a:noAutofit/>
          </a:bodyPr>
          <a:lstStyle/>
          <a:p>
            <a:pPr algn="l"/>
            <a:endParaRPr lang="ru-RU" sz="20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са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собственици на риболовни кораби, регистрирани в Регистъра на риболовните кораби на Изпълнителната агенция по рибарство 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аквакултури;</a:t>
            </a: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 вписали кораба в регистъра на корабите, администриран от Изпълнителна агенция „Морска администрация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са обявени в несъстоятелност или не са в открито производство по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несъстоятелност.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нямат изискуеми и ликвидни публични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задължения към държавата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b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2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683050"/>
            <a:ext cx="8731744" cy="5058318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Допустими дейности: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инвестиции на борда на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корабите;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индивидуално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оборудване.</a:t>
            </a:r>
          </a:p>
          <a:p>
            <a:pPr algn="l"/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Допустими разходи: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Предварителни разходи</a:t>
            </a:r>
            <a:r>
              <a:rPr lang="ru-RU" sz="2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подаването на формуляра за кандидатстване по програмата, но не по-рано от 01.01.2014 г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в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на сто от общата стойност на допустимите разходи по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проекта):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закупуване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ноу-хау, патентни права и лицензи, необходими за изготвяне и/или изпълнение на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и разходи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подготовка на проекта, изготвяне на оценки и анализи, които имат пряка връзка с изпълнението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му;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465017"/>
            <a:ext cx="8731744" cy="5276352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bg-BG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Разходи за осъществяване на целите и дейностите на мярката: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Закупуване и монтаж 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съоръжения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g-BG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свързани с</a:t>
            </a:r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подобряване на безопасността на </a:t>
            </a:r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рибарите: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спасителни плотове;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хидростатични разединители за спасителни плотове;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лични локаторни маяци, като например радио буйове (EPIRB), които могат да бъдат прикрепени в спасителните жилетки и работното облекло на рибарите;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лични спасителни средства за плаване (PFD), по-специално спасителни хидрокостюми (immersion suits) или костюми за оцеляване в морска среда (survival suits), спасителни пояси и спасителни жилетки;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сигнални фалшфойери;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е) устройства за изстрелване на спасителни въжета;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ж) системи за спасяване на човек зад борда (MOB); </a:t>
            </a:r>
          </a:p>
          <a:p>
            <a:pPr algn="l"/>
            <a:endParaRPr lang="ru-RU" sz="20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bg-BG" sz="20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6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0613">
            <a:off x="7007619" y="5121101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22" y="1340768"/>
            <a:ext cx="8731744" cy="551723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з) огнеборско оборудване, като например пожарогасители, противопожарни одеяла, пожарни детектори и детектори за дим, дихателни апарати;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и) противопожарни врати;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й) отсекателни клапани за горивни резервоари;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к) детектори за газове и алармени системи за наличие на газове;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л) сантинни помпи и алармени системи за пропускане на вода;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м) оборудване за радио и спътникови комуникации;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н) водонепроницаеми люкове и врати;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о) предпазители за машинното оборудване, например за лебедките и барабаните за мрежи;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п) проходи и трапове за достъп;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р) прожектори, палубно и аварийно осветление;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с) освобождаващи предпазни механизми в случай че риболовен уред се закачи за подводно препятствие;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т) камери и монитори за осигуряване на безопасност; 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у) оборудване и елементи, необходими за подобряване на палубната безопасност.</a:t>
            </a:r>
          </a:p>
          <a:p>
            <a:pPr algn="l"/>
            <a:endParaRPr lang="en-US" sz="1800" b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34495" y="86880"/>
            <a:ext cx="2361897" cy="1432388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МИНИСТЕРСТВО НА  ЗЕМЕДЕЛИЕТО, ХРАНИТЕ И ГОРИТЕ</a:t>
              </a:r>
              <a:endPara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98347" y="162880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36576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solidFill>
                  <a:srgbClr val="1F497D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6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5306</TotalTime>
  <Words>1697</Words>
  <Application>Microsoft Office PowerPoint</Application>
  <PresentationFormat>On-screen Show (4:3)</PresentationFormat>
  <Paragraphs>205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Greta D. Dimitrova</dc:creator>
  <cp:lastModifiedBy>Stoimen Yochev</cp:lastModifiedBy>
  <cp:revision>206</cp:revision>
  <cp:lastPrinted>2019-07-19T15:44:24Z</cp:lastPrinted>
  <dcterms:created xsi:type="dcterms:W3CDTF">2018-05-28T15:27:15Z</dcterms:created>
  <dcterms:modified xsi:type="dcterms:W3CDTF">2019-08-27T07:52:10Z</dcterms:modified>
</cp:coreProperties>
</file>