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9" r:id="rId2"/>
    <p:sldId id="324" r:id="rId3"/>
    <p:sldId id="372" r:id="rId4"/>
    <p:sldId id="373" r:id="rId5"/>
    <p:sldId id="374" r:id="rId6"/>
    <p:sldId id="375" r:id="rId7"/>
    <p:sldId id="371" r:id="rId8"/>
    <p:sldId id="376" r:id="rId9"/>
    <p:sldId id="317" r:id="rId10"/>
    <p:sldId id="327" r:id="rId11"/>
    <p:sldId id="361" r:id="rId12"/>
    <p:sldId id="338" r:id="rId13"/>
    <p:sldId id="339" r:id="rId14"/>
    <p:sldId id="342" r:id="rId15"/>
    <p:sldId id="349" r:id="rId16"/>
    <p:sldId id="363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thmayr, Julia (ToBRU)" initials="RJ(" lastIdx="1" clrIdx="0">
    <p:extLst/>
  </p:cmAuthor>
  <p:cmAuthor id="2" name="Raithmayr, Julia (ToBRU)" initials="RJ( [2]" lastIdx="1" clrIdx="1">
    <p:extLst/>
  </p:cmAuthor>
  <p:cmAuthor id="3" name="Raithmayr, Julia (ToBRU)" initials="RJ( [3]" lastIdx="1" clrIdx="2">
    <p:extLst/>
  </p:cmAuthor>
  <p:cmAuthor id="4" name="Raithmayr, Julia (ToBRU)" initials="RJ( [4]" lastIdx="1" clrIdx="3">
    <p:extLst/>
  </p:cmAuthor>
  <p:cmAuthor id="5" name="Raithmayr, Julia (ToBRU)" initials="RJ( [5]" lastIdx="1" clrIdx="4">
    <p:extLst/>
  </p:cmAuthor>
  <p:cmAuthor id="6" name="Raithmayr, Julia (ToBRU)" initials="RJ( [6]" lastIdx="1" clrIdx="5">
    <p:extLst/>
  </p:cmAuthor>
  <p:cmAuthor id="7" name="Raithmayr, Julia (ToBRU)" initials="RJ( [7]" lastIdx="1" clrIdx="6">
    <p:extLst/>
  </p:cmAuthor>
  <p:cmAuthor id="8" name="Raithmayr, Julia (ToBRU)" initials="RJ( [8]" lastIdx="1" clrIdx="7">
    <p:extLst/>
  </p:cmAuthor>
  <p:cmAuthor id="9" name="Raithmayr, Julia (ToBRU)" initials="RJ( [9]" lastIdx="1" clrIdx="8">
    <p:extLst/>
  </p:cmAuthor>
  <p:cmAuthor id="10" name="Raithmayr, Julia (ToBRU)" initials="RJ( [10]" lastIdx="1" clrIdx="9">
    <p:extLst/>
  </p:cmAuthor>
  <p:cmAuthor id="11" name="Raithmayr, Julia (ToBRU)" initials="RJ( [11]" lastIdx="1" clrIdx="10">
    <p:extLst/>
  </p:cmAuthor>
  <p:cmAuthor id="12" name="Raithmayr, Julia (ToBRU)" initials="RJ( [12]" lastIdx="1" clrIdx="11">
    <p:extLst/>
  </p:cmAuthor>
  <p:cmAuthor id="13" name="BACCI Chiara (MARE)" initials="BC" lastIdx="30" clrIdx="12"/>
  <p:cmAuthor id="14" name="Monaco, Davide (ToBRU)" initials="MD(" lastIdx="16" clrIdx="13">
    <p:extLst/>
  </p:cmAuthor>
  <p:cmAuthor id="15" name="Monaco, Davide (ToBRU)" initials="MD( [2]" lastIdx="1" clrIdx="14">
    <p:extLst/>
  </p:cmAuthor>
  <p:cmAuthor id="16" name="Monaco, Davide (ToBRU)" initials="MD( [3]" lastIdx="1" clrIdx="15">
    <p:extLst/>
  </p:cmAuthor>
  <p:cmAuthor id="17" name="Monaco, Davide (ToBRU)" initials="MD( [4]" lastIdx="1" clrIdx="16">
    <p:extLst/>
  </p:cmAuthor>
  <p:cmAuthor id="18" name="Monaco, Davide (ToBRU)" initials="MD( [5]" lastIdx="1" clrIdx="17">
    <p:extLst/>
  </p:cmAuthor>
  <p:cmAuthor id="19" name="Monaco, Davide (ToBRU)" initials="MD( [6]" lastIdx="1" clrIdx="18">
    <p:extLst/>
  </p:cmAuthor>
  <p:cmAuthor id="20" name="Monaco, Davide (ToBRU)" initials="MD( [7]" lastIdx="1" clrIdx="19">
    <p:extLst/>
  </p:cmAuthor>
  <p:cmAuthor id="21" name="Monaco, Davide (ToBRU)" initials="MD( [8]" lastIdx="1" clrIdx="20">
    <p:extLst/>
  </p:cmAuthor>
  <p:cmAuthor id="22" name="Monaco, Davide (ToBRU)" initials="MD( [9]" lastIdx="1" clrIdx="21">
    <p:extLst/>
  </p:cmAuthor>
  <p:cmAuthor id="23" name="Monaco, Davide (ToBRU)" initials="MD( [10]" lastIdx="1" clrIdx="22">
    <p:extLst/>
  </p:cmAuthor>
  <p:cmAuthor id="24" name="Monaco, Davide (ToBRU)" initials="MD( [11]" lastIdx="1" clrIdx="23">
    <p:extLst/>
  </p:cmAuthor>
  <p:cmAuthor id="25" name="Monaco, Davide (ToBRU)" initials="MD( [12]" lastIdx="1" clrIdx="24">
    <p:extLst/>
  </p:cmAuthor>
  <p:cmAuthor id="26" name="Monaco, Davide (ToBRU)" initials="MD( [13]" lastIdx="1" clrIdx="25">
    <p:extLst/>
  </p:cmAuthor>
  <p:cmAuthor id="27" name="Monaco, Davide (ToBRU)" initials="MD( [14]" lastIdx="1" clrIdx="26">
    <p:extLst/>
  </p:cmAuthor>
  <p:cmAuthor id="28" name="Monaco, Davide (ToBRU)" initials="MD( [15]" lastIdx="1" clrIdx="27">
    <p:extLst/>
  </p:cmAuthor>
  <p:cmAuthor id="29" name="Monaco, Davide (ToBRU)" initials="MD( [16]" lastIdx="1" clrIdx="28">
    <p:extLst/>
  </p:cmAuthor>
  <p:cmAuthor id="30" name="Monaco, Davide (ToBRU)" initials="MD( [17]" lastIdx="1" clrIdx="29">
    <p:extLst/>
  </p:cmAuthor>
  <p:cmAuthor id="31" name="Monaco, Davide (ToBRU)" initials="MD( [18]" lastIdx="1" clrIdx="30">
    <p:extLst/>
  </p:cmAuthor>
  <p:cmAuthor id="32" name="Monaco, Davide (ToBRU)" initials="MD( [19]" lastIdx="1" clrIdx="31">
    <p:extLst/>
  </p:cmAuthor>
  <p:cmAuthor id="33" name="Monaco, Davide (ToBRU)" initials="MD( [20]" lastIdx="1" clrIdx="32">
    <p:extLst/>
  </p:cmAuthor>
  <p:cmAuthor id="34" name="Monaco, Davide (ToBRU)" initials="MD( [21]" lastIdx="1" clrIdx="3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79"/>
    <a:srgbClr val="EE0060"/>
    <a:srgbClr val="C80051"/>
    <a:srgbClr val="CC0053"/>
    <a:srgbClr val="BC004C"/>
    <a:srgbClr val="C4004F"/>
    <a:srgbClr val="D60057"/>
    <a:srgbClr val="DA0058"/>
    <a:srgbClr val="B8004A"/>
    <a:srgbClr val="D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7" autoAdjust="0"/>
    <p:restoredTop sz="81550" autoAdjust="0"/>
  </p:normalViewPr>
  <p:slideViewPr>
    <p:cSldViewPr>
      <p:cViewPr varScale="1">
        <p:scale>
          <a:sx n="95" d="100"/>
          <a:sy n="95" d="100"/>
        </p:scale>
        <p:origin x="168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MARE\A\4\A4.11%20-%20CMO%20-%20Studies\EU%20Consumers%20Eurobarometer%20-%202018\Analyses\B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07797769058795E-2"/>
          <c:y val="3.5392627581297145E-2"/>
          <c:w val="0.89626766724581963"/>
          <c:h val="0.84395109395109391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products!$B$1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 w="22225">
                <a:solidFill>
                  <a:srgbClr val="FF0000"/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products!$B$2</c:f>
              <c:numCache>
                <c:formatCode>0%</c:formatCode>
                <c:ptCount val="1"/>
                <c:pt idx="0">
                  <c:v>0.72</c:v>
                </c:pt>
              </c:numCache>
            </c:numRef>
          </c:xVal>
          <c:yVal>
            <c:numRef>
              <c:f>products!$B$3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05-4CB9-899C-7F1001A89F6F}"/>
            </c:ext>
          </c:extLst>
        </c:ser>
        <c:ser>
          <c:idx val="1"/>
          <c:order val="1"/>
          <c:tx>
            <c:strRef>
              <c:f>products!$C$1</c:f>
              <c:strCache>
                <c:ptCount val="1"/>
                <c:pt idx="0">
                  <c:v> 15-24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8902051818803762E-2"/>
                  <c:y val="6.508994590969373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D05-4CB9-899C-7F1001A89F6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products!$C$2</c:f>
              <c:numCache>
                <c:formatCode>0%</c:formatCode>
                <c:ptCount val="1"/>
                <c:pt idx="0">
                  <c:v>0.71</c:v>
                </c:pt>
              </c:numCache>
            </c:numRef>
          </c:xVal>
          <c:yVal>
            <c:numRef>
              <c:f>products!$C$3</c:f>
              <c:numCache>
                <c:formatCode>0%</c:formatCode>
                <c:ptCount val="1"/>
                <c:pt idx="0">
                  <c:v>0.27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05-4CB9-899C-7F1001A89F6F}"/>
            </c:ext>
          </c:extLst>
        </c:ser>
        <c:ser>
          <c:idx val="2"/>
          <c:order val="2"/>
          <c:tx>
            <c:strRef>
              <c:f>products!$D$1</c:f>
              <c:strCache>
                <c:ptCount val="1"/>
                <c:pt idx="0">
                  <c:v> 25-39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2.6071982340126459E-2"/>
                  <c:y val="5.35246171093335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8CC-4C83-8CEF-73D1E6AAFA4E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products!$D$2</c:f>
              <c:numCache>
                <c:formatCode>0%</c:formatCode>
                <c:ptCount val="1"/>
                <c:pt idx="0">
                  <c:v>0.78</c:v>
                </c:pt>
              </c:numCache>
            </c:numRef>
          </c:xVal>
          <c:yVal>
            <c:numRef>
              <c:f>products!$D$3</c:f>
              <c:numCache>
                <c:formatCode>0%</c:formatCode>
                <c:ptCount val="1"/>
                <c:pt idx="0">
                  <c:v>0.22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05-4CB9-899C-7F1001A89F6F}"/>
            </c:ext>
          </c:extLst>
        </c:ser>
        <c:ser>
          <c:idx val="3"/>
          <c:order val="3"/>
          <c:tx>
            <c:strRef>
              <c:f>products!$E$1</c:f>
              <c:strCache>
                <c:ptCount val="1"/>
                <c:pt idx="0">
                  <c:v> 40-54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-9.63443107968003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CC-4C83-8CEF-73D1E6AAFA4E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products!$E$2</c:f>
              <c:numCache>
                <c:formatCode>0%</c:formatCode>
                <c:ptCount val="1"/>
                <c:pt idx="0">
                  <c:v>0.77</c:v>
                </c:pt>
              </c:numCache>
            </c:numRef>
          </c:xVal>
          <c:yVal>
            <c:numRef>
              <c:f>products!$E$3</c:f>
              <c:numCache>
                <c:formatCode>0%</c:formatCode>
                <c:ptCount val="1"/>
                <c:pt idx="0">
                  <c:v>0.23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D05-4CB9-899C-7F1001A89F6F}"/>
            </c:ext>
          </c:extLst>
        </c:ser>
        <c:ser>
          <c:idx val="4"/>
          <c:order val="4"/>
          <c:tx>
            <c:strRef>
              <c:f>products!$F$1</c:f>
              <c:strCache>
                <c:ptCount val="1"/>
                <c:pt idx="0">
                  <c:v> 55 +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products!$F$2</c:f>
              <c:numCache>
                <c:formatCode>0%</c:formatCode>
                <c:ptCount val="1"/>
                <c:pt idx="0">
                  <c:v>0.66</c:v>
                </c:pt>
              </c:numCache>
            </c:numRef>
          </c:xVal>
          <c:yVal>
            <c:numRef>
              <c:f>products!$F$3</c:f>
              <c:numCache>
                <c:formatCode>0%</c:formatCode>
                <c:ptCount val="1"/>
                <c:pt idx="0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D05-4CB9-899C-7F1001A89F6F}"/>
            </c:ext>
          </c:extLst>
        </c:ser>
        <c:ser>
          <c:idx val="5"/>
          <c:order val="5"/>
          <c:tx>
            <c:strRef>
              <c:f>products!$G$1</c:f>
              <c:strCache>
                <c:ptCount val="1"/>
                <c:pt idx="0">
                  <c:v>S-E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4.1408442540200902E-2"/>
                  <c:y val="-3.479100112106678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0D-4DEF-B54E-03B57D4C982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products!$G$2</c:f>
              <c:numCache>
                <c:formatCode>0%</c:formatCode>
                <c:ptCount val="1"/>
                <c:pt idx="0">
                  <c:v>0.77</c:v>
                </c:pt>
              </c:numCache>
            </c:numRef>
          </c:xVal>
          <c:yVal>
            <c:numRef>
              <c:f>products!$G$3</c:f>
              <c:numCache>
                <c:formatCode>0%</c:formatCode>
                <c:ptCount val="1"/>
                <c:pt idx="0">
                  <c:v>0.23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D05-4CB9-899C-7F1001A89F6F}"/>
            </c:ext>
          </c:extLst>
        </c:ser>
        <c:ser>
          <c:idx val="6"/>
          <c:order val="6"/>
          <c:tx>
            <c:strRef>
              <c:f>products!$H$1</c:f>
              <c:strCache>
                <c:ptCount val="1"/>
                <c:pt idx="0">
                  <c:v>MAN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products!$H$2</c:f>
              <c:numCache>
                <c:formatCode>0%</c:formatCode>
                <c:ptCount val="1"/>
                <c:pt idx="0">
                  <c:v>0.88</c:v>
                </c:pt>
              </c:numCache>
            </c:numRef>
          </c:xVal>
          <c:yVal>
            <c:numRef>
              <c:f>products!$H$3</c:f>
              <c:numCache>
                <c:formatCode>0%</c:formatCode>
                <c:ptCount val="1"/>
                <c:pt idx="0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D05-4CB9-899C-7F1001A89F6F}"/>
            </c:ext>
          </c:extLst>
        </c:ser>
        <c:ser>
          <c:idx val="7"/>
          <c:order val="7"/>
          <c:tx>
            <c:strRef>
              <c:f>products!$I$1</c:f>
              <c:strCache>
                <c:ptCount val="1"/>
                <c:pt idx="0">
                  <c:v>OWC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3.5273858460171094E-2"/>
                  <c:y val="-1.338115427733337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0D-4DEF-B54E-03B57D4C982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products!$I$2</c:f>
              <c:numCache>
                <c:formatCode>0%</c:formatCode>
                <c:ptCount val="1"/>
                <c:pt idx="0">
                  <c:v>0.78</c:v>
                </c:pt>
              </c:numCache>
            </c:numRef>
          </c:xVal>
          <c:yVal>
            <c:numRef>
              <c:f>products!$I$3</c:f>
              <c:numCache>
                <c:formatCode>0%</c:formatCode>
                <c:ptCount val="1"/>
                <c:pt idx="0">
                  <c:v>0.22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D05-4CB9-899C-7F1001A89F6F}"/>
            </c:ext>
          </c:extLst>
        </c:ser>
        <c:ser>
          <c:idx val="8"/>
          <c:order val="8"/>
          <c:tx>
            <c:strRef>
              <c:f>products!$J$1</c:f>
              <c:strCache>
                <c:ptCount val="1"/>
                <c:pt idx="0">
                  <c:v>MAW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2081362940349683E-2"/>
                  <c:y val="1.873361598826673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05-4CB9-899C-7F1001A89F6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products!$J$2</c:f>
              <c:numCache>
                <c:formatCode>0%</c:formatCode>
                <c:ptCount val="1"/>
                <c:pt idx="0">
                  <c:v>0.77</c:v>
                </c:pt>
              </c:numCache>
            </c:numRef>
          </c:xVal>
          <c:yVal>
            <c:numRef>
              <c:f>products!$J$3</c:f>
              <c:numCache>
                <c:formatCode>0%</c:formatCode>
                <c:ptCount val="1"/>
                <c:pt idx="0">
                  <c:v>0.23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D05-4CB9-899C-7F1001A89F6F}"/>
            </c:ext>
          </c:extLst>
        </c:ser>
        <c:ser>
          <c:idx val="9"/>
          <c:order val="9"/>
          <c:tx>
            <c:strRef>
              <c:f>products!$K$1</c:f>
              <c:strCache>
                <c:ptCount val="1"/>
                <c:pt idx="0">
                  <c:v>HOU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products!$K$2</c:f>
              <c:numCache>
                <c:formatCode>0%</c:formatCode>
                <c:ptCount val="1"/>
                <c:pt idx="0">
                  <c:v>0.86</c:v>
                </c:pt>
              </c:numCache>
            </c:numRef>
          </c:xVal>
          <c:yVal>
            <c:numRef>
              <c:f>products!$K$3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D05-4CB9-899C-7F1001A89F6F}"/>
            </c:ext>
          </c:extLst>
        </c:ser>
        <c:ser>
          <c:idx val="10"/>
          <c:order val="10"/>
          <c:tx>
            <c:strRef>
              <c:f>products!$L$1</c:f>
              <c:strCache>
                <c:ptCount val="1"/>
                <c:pt idx="0">
                  <c:v>UNE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products!$L$2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xVal>
          <c:yVal>
            <c:numRef>
              <c:f>products!$L$3</c:f>
              <c:numCache>
                <c:formatCode>0%</c:formatCode>
                <c:ptCount val="1"/>
                <c:pt idx="0">
                  <c:v>0.45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D05-4CB9-899C-7F1001A89F6F}"/>
            </c:ext>
          </c:extLst>
        </c:ser>
        <c:ser>
          <c:idx val="11"/>
          <c:order val="11"/>
          <c:tx>
            <c:strRef>
              <c:f>products!$M$1</c:f>
              <c:strCache>
                <c:ptCount val="1"/>
                <c:pt idx="0">
                  <c:v>RET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products!$M$2</c:f>
              <c:numCache>
                <c:formatCode>0%</c:formatCode>
                <c:ptCount val="1"/>
                <c:pt idx="0">
                  <c:v>0.6</c:v>
                </c:pt>
              </c:numCache>
            </c:numRef>
          </c:xVal>
          <c:yVal>
            <c:numRef>
              <c:f>products!$M$3</c:f>
              <c:numCache>
                <c:formatCode>0%</c:formatCode>
                <c:ptCount val="1"/>
                <c:pt idx="0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D05-4CB9-899C-7F1001A89F6F}"/>
            </c:ext>
          </c:extLst>
        </c:ser>
        <c:ser>
          <c:idx val="12"/>
          <c:order val="12"/>
          <c:tx>
            <c:strRef>
              <c:f>products!$N$1</c:f>
              <c:strCache>
                <c:ptCount val="1"/>
                <c:pt idx="0">
                  <c:v>STU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5.620084796480018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CC-4C83-8CEF-73D1E6AAFA4E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products!$N$2</c:f>
              <c:numCache>
                <c:formatCode>0%</c:formatCode>
                <c:ptCount val="1"/>
                <c:pt idx="0">
                  <c:v>0.77</c:v>
                </c:pt>
              </c:numCache>
            </c:numRef>
          </c:xVal>
          <c:yVal>
            <c:numRef>
              <c:f>products!$N$3</c:f>
              <c:numCache>
                <c:formatCode>0%</c:formatCode>
                <c:ptCount val="1"/>
                <c:pt idx="0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D05-4CB9-899C-7F1001A8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76832"/>
        <c:axId val="108775296"/>
      </c:scatterChart>
      <c:valAx>
        <c:axId val="108776832"/>
        <c:scaling>
          <c:orientation val="minMax"/>
          <c:max val="1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rarely or never</a:t>
                </a:r>
              </a:p>
            </c:rich>
          </c:tx>
          <c:layout>
            <c:manualLayout>
              <c:xMode val="edge"/>
              <c:yMode val="edge"/>
              <c:x val="0.45872845119712147"/>
              <c:y val="0.91473616473616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08775296"/>
        <c:crossesAt val="0.28000000000000003"/>
        <c:crossBetween val="midCat"/>
      </c:valAx>
      <c:valAx>
        <c:axId val="108775296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At least from time to time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8776832"/>
        <c:crossesAt val="0.72000000000000008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74926765635989E-2"/>
          <c:y val="7.0793300000000003E-2"/>
          <c:w val="0.59915566882948501"/>
          <c:h val="0.76184062299113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reasons!$A$2</c:f>
              <c:strCache>
                <c:ptCount val="1"/>
                <c:pt idx="0">
                  <c:v>They are healthy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reasons!$B$2:$E$2</c:f>
              <c:numCache>
                <c:formatCode>0%</c:formatCode>
                <c:ptCount val="4"/>
                <c:pt idx="0">
                  <c:v>0.61</c:v>
                </c:pt>
                <c:pt idx="1">
                  <c:v>0.63</c:v>
                </c:pt>
                <c:pt idx="2">
                  <c:v>0.69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E-49F9-A610-5556D3AC19AF}"/>
            </c:ext>
          </c:extLst>
        </c:ser>
        <c:ser>
          <c:idx val="1"/>
          <c:order val="1"/>
          <c:tx>
            <c:strRef>
              <c:f>reasons!$A$3</c:f>
              <c:strCache>
                <c:ptCount val="1"/>
                <c:pt idx="0">
                  <c:v>They taste good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reasons!$B$3:$E$3</c:f>
              <c:numCache>
                <c:formatCode>0%</c:formatCode>
                <c:ptCount val="4"/>
                <c:pt idx="0">
                  <c:v>0.65</c:v>
                </c:pt>
                <c:pt idx="1">
                  <c:v>0.54</c:v>
                </c:pt>
                <c:pt idx="2">
                  <c:v>0.51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E-49F9-A610-5556D3AC19AF}"/>
            </c:ext>
          </c:extLst>
        </c:ser>
        <c:ser>
          <c:idx val="2"/>
          <c:order val="2"/>
          <c:tx>
            <c:strRef>
              <c:f>reasons!$A$4</c:f>
              <c:strCache>
                <c:ptCount val="1"/>
                <c:pt idx="0">
                  <c:v>They are easy to digest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reasons!$B$4:$E$4</c:f>
              <c:numCache>
                <c:formatCode>0%</c:formatCode>
                <c:ptCount val="4"/>
                <c:pt idx="0">
                  <c:v>0.15</c:v>
                </c:pt>
                <c:pt idx="1">
                  <c:v>0.26</c:v>
                </c:pt>
                <c:pt idx="2">
                  <c:v>0.24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E-49F9-A610-5556D3AC19AF}"/>
            </c:ext>
          </c:extLst>
        </c:ser>
        <c:ser>
          <c:idx val="3"/>
          <c:order val="3"/>
          <c:tx>
            <c:strRef>
              <c:f>reasons!$A$5</c:f>
              <c:strCache>
                <c:ptCount val="1"/>
                <c:pt idx="0">
                  <c:v>They contain little fat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reasons!$B$5:$E$5</c:f>
              <c:numCache>
                <c:formatCode>0%</c:formatCode>
                <c:ptCount val="4"/>
                <c:pt idx="0">
                  <c:v>0.23</c:v>
                </c:pt>
                <c:pt idx="1">
                  <c:v>0.25</c:v>
                </c:pt>
                <c:pt idx="2">
                  <c:v>0.3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BE-49F9-A610-5556D3AC19AF}"/>
            </c:ext>
          </c:extLst>
        </c:ser>
        <c:ser>
          <c:idx val="4"/>
          <c:order val="4"/>
          <c:tx>
            <c:strRef>
              <c:f>reasons!$A$6</c:f>
              <c:strCache>
                <c:ptCount val="1"/>
                <c:pt idx="0">
                  <c:v>They are easy to prepare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reasons!$B$6:$E$6</c:f>
              <c:numCache>
                <c:formatCode>0%</c:formatCode>
                <c:ptCount val="4"/>
                <c:pt idx="0">
                  <c:v>0.09</c:v>
                </c:pt>
                <c:pt idx="1">
                  <c:v>0.19</c:v>
                </c:pt>
                <c:pt idx="2">
                  <c:v>0.21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BE-49F9-A610-5556D3AC19AF}"/>
            </c:ext>
          </c:extLst>
        </c:ser>
        <c:ser>
          <c:idx val="5"/>
          <c:order val="5"/>
          <c:tx>
            <c:strRef>
              <c:f>reasons!$A$7</c:f>
              <c:strCache>
                <c:ptCount val="1"/>
                <c:pt idx="0">
                  <c:v>They are quick to prepare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reasons!$B$7:$E$7</c:f>
              <c:numCache>
                <c:formatCode>0%</c:formatCode>
                <c:ptCount val="4"/>
                <c:pt idx="0">
                  <c:v>0.15</c:v>
                </c:pt>
                <c:pt idx="1">
                  <c:v>0.18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BE-49F9-A610-5556D3AC19AF}"/>
            </c:ext>
          </c:extLst>
        </c:ser>
        <c:ser>
          <c:idx val="6"/>
          <c:order val="6"/>
          <c:tx>
            <c:strRef>
              <c:f>reasons!$A$8</c:f>
              <c:strCache>
                <c:ptCount val="1"/>
                <c:pt idx="0">
                  <c:v>They are products for special occasions</c:v>
                </c:pt>
              </c:strCache>
            </c:strRef>
          </c:tx>
          <c:spPr>
            <a:solidFill>
              <a:srgbClr val="628FC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reasons!$B$8:$E$8</c:f>
              <c:numCache>
                <c:formatCode>0%</c:formatCode>
                <c:ptCount val="4"/>
                <c:pt idx="0">
                  <c:v>0.11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BE-49F9-A610-5556D3AC19AF}"/>
            </c:ext>
          </c:extLst>
        </c:ser>
        <c:ser>
          <c:idx val="7"/>
          <c:order val="7"/>
          <c:tx>
            <c:strRef>
              <c:f>reasons!$A$9</c:f>
              <c:strCache>
                <c:ptCount val="1"/>
                <c:pt idx="0">
                  <c:v>They are less expensive than other food (N)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reasons!$B$9:$E$9</c:f>
              <c:numCache>
                <c:formatCode>0%</c:formatCode>
                <c:ptCount val="4"/>
                <c:pt idx="0">
                  <c:v>0.1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BE-49F9-A610-5556D3AC19AF}"/>
            </c:ext>
          </c:extLst>
        </c:ser>
        <c:ser>
          <c:idx val="8"/>
          <c:order val="8"/>
          <c:tx>
            <c:strRef>
              <c:f>reasons!$A$10</c:f>
              <c:strCache>
                <c:ptCount val="1"/>
                <c:pt idx="0">
                  <c:v>Other reason</c:v>
                </c:pt>
              </c:strCache>
            </c:strRef>
          </c:tx>
          <c:spPr>
            <a:solidFill>
              <a:srgbClr val="A7C46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reasons!$B$10:$E$10</c:f>
              <c:numCache>
                <c:formatCode>0%</c:formatCode>
                <c:ptCount val="4"/>
                <c:pt idx="0">
                  <c:v>0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BE-49F9-A610-5556D3AC1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58624"/>
        <c:axId val="65260160"/>
      </c:barChart>
      <c:catAx>
        <c:axId val="6525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65260160"/>
        <c:crosses val="autoZero"/>
        <c:auto val="1"/>
        <c:lblAlgn val="ctr"/>
        <c:lblOffset val="100"/>
        <c:noMultiLvlLbl val="1"/>
      </c:catAx>
      <c:valAx>
        <c:axId val="6526016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% of </a:t>
                </a:r>
                <a:r>
                  <a:rPr lang="fr-BE" dirty="0" err="1" smtClean="0"/>
                  <a:t>respondents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65258624"/>
        <c:crosses val="autoZero"/>
        <c:crossBetween val="between"/>
        <c:majorUnit val="0.2"/>
        <c:minorUnit val="0.1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56715604533049"/>
          <c:y val="2.6373771582218434E-2"/>
          <c:w val="0.31262902354990862"/>
          <c:h val="0.9205573914562946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52500000000003E-2"/>
          <c:y val="6.4799099999999998E-2"/>
          <c:w val="0.9003351485477642"/>
          <c:h val="0.817810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reasons!$A$17</c:f>
              <c:strCache>
                <c:ptCount val="1"/>
                <c:pt idx="0">
                  <c:v>They are healthy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reasons!$B$17:$I$17</c:f>
              <c:numCache>
                <c:formatCode>0%</c:formatCode>
                <c:ptCount val="8"/>
                <c:pt idx="0">
                  <c:v>0.7</c:v>
                </c:pt>
                <c:pt idx="1">
                  <c:v>0.8</c:v>
                </c:pt>
                <c:pt idx="2">
                  <c:v>0.63</c:v>
                </c:pt>
                <c:pt idx="3">
                  <c:v>0.61</c:v>
                </c:pt>
                <c:pt idx="4">
                  <c:v>0.82</c:v>
                </c:pt>
                <c:pt idx="5">
                  <c:v>0.71</c:v>
                </c:pt>
                <c:pt idx="6">
                  <c:v>0.69</c:v>
                </c:pt>
                <c:pt idx="7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3-483B-835D-B9C3553B7159}"/>
            </c:ext>
          </c:extLst>
        </c:ser>
        <c:ser>
          <c:idx val="1"/>
          <c:order val="1"/>
          <c:tx>
            <c:strRef>
              <c:f>reasons!$A$18</c:f>
              <c:strCache>
                <c:ptCount val="1"/>
                <c:pt idx="0">
                  <c:v>They taste good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reasons!$B$18:$I$18</c:f>
              <c:numCache>
                <c:formatCode>0%</c:formatCode>
                <c:ptCount val="8"/>
                <c:pt idx="0">
                  <c:v>0.46</c:v>
                </c:pt>
                <c:pt idx="1">
                  <c:v>0.63</c:v>
                </c:pt>
                <c:pt idx="2">
                  <c:v>0.53</c:v>
                </c:pt>
                <c:pt idx="3">
                  <c:v>0.56000000000000005</c:v>
                </c:pt>
                <c:pt idx="4">
                  <c:v>0.39</c:v>
                </c:pt>
                <c:pt idx="5">
                  <c:v>0.53</c:v>
                </c:pt>
                <c:pt idx="6">
                  <c:v>0.56999999999999995</c:v>
                </c:pt>
                <c:pt idx="7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3-483B-835D-B9C3553B7159}"/>
            </c:ext>
          </c:extLst>
        </c:ser>
        <c:ser>
          <c:idx val="2"/>
          <c:order val="2"/>
          <c:tx>
            <c:strRef>
              <c:f>reasons!$A$19</c:f>
              <c:strCache>
                <c:ptCount val="1"/>
                <c:pt idx="0">
                  <c:v>They are easy to digest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reasons!$B$19:$I$19</c:f>
              <c:numCache>
                <c:formatCode>0%</c:formatCode>
                <c:ptCount val="8"/>
                <c:pt idx="0">
                  <c:v>0.32</c:v>
                </c:pt>
                <c:pt idx="1">
                  <c:v>0.17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0.24</c:v>
                </c:pt>
                <c:pt idx="5">
                  <c:v>0.13</c:v>
                </c:pt>
                <c:pt idx="6">
                  <c:v>0.26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3-483B-835D-B9C3553B7159}"/>
            </c:ext>
          </c:extLst>
        </c:ser>
        <c:ser>
          <c:idx val="3"/>
          <c:order val="3"/>
          <c:tx>
            <c:strRef>
              <c:f>reasons!$A$20</c:f>
              <c:strCache>
                <c:ptCount val="1"/>
                <c:pt idx="0">
                  <c:v>They contain little fat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reasons!$B$20:$I$20</c:f>
              <c:numCache>
                <c:formatCode>0%</c:formatCode>
                <c:ptCount val="8"/>
                <c:pt idx="0">
                  <c:v>0.35</c:v>
                </c:pt>
                <c:pt idx="1">
                  <c:v>0.33</c:v>
                </c:pt>
                <c:pt idx="2">
                  <c:v>0.31</c:v>
                </c:pt>
                <c:pt idx="3">
                  <c:v>0.23</c:v>
                </c:pt>
                <c:pt idx="4">
                  <c:v>0.3</c:v>
                </c:pt>
                <c:pt idx="5">
                  <c:v>0.2</c:v>
                </c:pt>
                <c:pt idx="6">
                  <c:v>0.23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3-483B-835D-B9C3553B7159}"/>
            </c:ext>
          </c:extLst>
        </c:ser>
        <c:ser>
          <c:idx val="4"/>
          <c:order val="4"/>
          <c:tx>
            <c:strRef>
              <c:f>reasons!$A$21</c:f>
              <c:strCache>
                <c:ptCount val="1"/>
                <c:pt idx="0">
                  <c:v>They are easy to prepare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reasons!$B$21:$I$21</c:f>
              <c:numCache>
                <c:formatCode>0%</c:formatCode>
                <c:ptCount val="8"/>
                <c:pt idx="0">
                  <c:v>0.36</c:v>
                </c:pt>
                <c:pt idx="1">
                  <c:v>0.15</c:v>
                </c:pt>
                <c:pt idx="2">
                  <c:v>0.2</c:v>
                </c:pt>
                <c:pt idx="3">
                  <c:v>0.18</c:v>
                </c:pt>
                <c:pt idx="4">
                  <c:v>7.0000000000000007E-2</c:v>
                </c:pt>
                <c:pt idx="5">
                  <c:v>0.2</c:v>
                </c:pt>
                <c:pt idx="6">
                  <c:v>0.14000000000000001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3-483B-835D-B9C3553B7159}"/>
            </c:ext>
          </c:extLst>
        </c:ser>
        <c:ser>
          <c:idx val="5"/>
          <c:order val="5"/>
          <c:tx>
            <c:strRef>
              <c:f>reasons!$A$22</c:f>
              <c:strCache>
                <c:ptCount val="1"/>
                <c:pt idx="0">
                  <c:v>They are quick to prepare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reasons!$B$22:$I$22</c:f>
              <c:numCache>
                <c:formatCode>0%</c:formatCode>
                <c:ptCount val="8"/>
                <c:pt idx="0">
                  <c:v>0.17</c:v>
                </c:pt>
                <c:pt idx="1">
                  <c:v>0.25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0.42</c:v>
                </c:pt>
                <c:pt idx="5">
                  <c:v>0.18</c:v>
                </c:pt>
                <c:pt idx="6">
                  <c:v>0.13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63-483B-835D-B9C3553B7159}"/>
            </c:ext>
          </c:extLst>
        </c:ser>
        <c:ser>
          <c:idx val="6"/>
          <c:order val="6"/>
          <c:tx>
            <c:strRef>
              <c:f>reasons!$A$23</c:f>
              <c:strCache>
                <c:ptCount val="1"/>
                <c:pt idx="0">
                  <c:v>They are products for special occasions</c:v>
                </c:pt>
              </c:strCache>
            </c:strRef>
          </c:tx>
          <c:spPr>
            <a:solidFill>
              <a:srgbClr val="628FC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reasons!$B$23:$I$23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0.08</c:v>
                </c:pt>
                <c:pt idx="3">
                  <c:v>0.09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63-483B-835D-B9C3553B7159}"/>
            </c:ext>
          </c:extLst>
        </c:ser>
        <c:ser>
          <c:idx val="7"/>
          <c:order val="7"/>
          <c:tx>
            <c:strRef>
              <c:f>reasons!$A$24</c:f>
              <c:strCache>
                <c:ptCount val="1"/>
                <c:pt idx="0">
                  <c:v>They are less expensive than other food (N)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reasons!$B$24:$I$24</c:f>
              <c:numCache>
                <c:formatCode>0%</c:formatCode>
                <c:ptCount val="8"/>
                <c:pt idx="0">
                  <c:v>0.01</c:v>
                </c:pt>
                <c:pt idx="1">
                  <c:v>0.06</c:v>
                </c:pt>
                <c:pt idx="2">
                  <c:v>0.06</c:v>
                </c:pt>
                <c:pt idx="3">
                  <c:v>0.09</c:v>
                </c:pt>
                <c:pt idx="4">
                  <c:v>0</c:v>
                </c:pt>
                <c:pt idx="5">
                  <c:v>0.04</c:v>
                </c:pt>
                <c:pt idx="6">
                  <c:v>0.06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63-483B-835D-B9C3553B7159}"/>
            </c:ext>
          </c:extLst>
        </c:ser>
        <c:ser>
          <c:idx val="8"/>
          <c:order val="8"/>
          <c:tx>
            <c:strRef>
              <c:f>reasons!$A$25</c:f>
              <c:strCache>
                <c:ptCount val="1"/>
                <c:pt idx="0">
                  <c:v>Other reason</c:v>
                </c:pt>
              </c:strCache>
            </c:strRef>
          </c:tx>
          <c:spPr>
            <a:solidFill>
              <a:srgbClr val="A7C46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reasons!$B$16:$I$16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reasons!$B$25:$I$25</c:f>
              <c:numCache>
                <c:formatCode>0%</c:formatCode>
                <c:ptCount val="8"/>
                <c:pt idx="0">
                  <c:v>0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  <c:pt idx="5">
                  <c:v>0.02</c:v>
                </c:pt>
                <c:pt idx="6">
                  <c:v>0.03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63-483B-835D-B9C3553B7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77664"/>
        <c:axId val="87779200"/>
      </c:barChart>
      <c:catAx>
        <c:axId val="877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779200"/>
        <c:crosses val="autoZero"/>
        <c:auto val="1"/>
        <c:lblAlgn val="ctr"/>
        <c:lblOffset val="100"/>
        <c:noMultiLvlLbl val="1"/>
      </c:catAx>
      <c:valAx>
        <c:axId val="877792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777664"/>
        <c:crosses val="autoZero"/>
        <c:crossBetween val="between"/>
        <c:majorUnit val="0.22500000000000001"/>
        <c:minorUnit val="0.11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86961159300436"/>
          <c:y val="0.16621764248416843"/>
          <c:w val="0.49468520833137547"/>
          <c:h val="0.66205170075442354"/>
        </c:manualLayout>
      </c:layout>
      <c:radarChart>
        <c:radarStyle val="marker"/>
        <c:varyColors val="0"/>
        <c:ser>
          <c:idx val="0"/>
          <c:order val="0"/>
          <c:tx>
            <c:strRef>
              <c:f>factors!$B$1</c:f>
              <c:strCache>
                <c:ptCount val="1"/>
                <c:pt idx="0">
                  <c:v> 15-24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factors!$A$2:$A$7</c:f>
              <c:strCache>
                <c:ptCount val="6"/>
                <c:pt idx="0">
                  <c:v>Easy and quick preparation</c:v>
                </c:pt>
                <c:pt idx="1">
                  <c:v>Product's origin</c:v>
                </c:pt>
                <c:pt idx="2">
                  <c:v>Product’s appearance </c:v>
                </c:pt>
                <c:pt idx="3">
                  <c:v>Product's cost</c:v>
                </c:pt>
                <c:pt idx="4">
                  <c:v>Brand or quality labels</c:v>
                </c:pt>
                <c:pt idx="5">
                  <c:v>Environmental, social or ethical impact</c:v>
                </c:pt>
              </c:strCache>
            </c:strRef>
          </c:cat>
          <c:val>
            <c:numRef>
              <c:f>factors!$B$2:$B$7</c:f>
              <c:numCache>
                <c:formatCode>0%</c:formatCode>
                <c:ptCount val="6"/>
                <c:pt idx="0">
                  <c:v>0.3</c:v>
                </c:pt>
                <c:pt idx="1">
                  <c:v>0.37</c:v>
                </c:pt>
                <c:pt idx="2">
                  <c:v>0.62</c:v>
                </c:pt>
                <c:pt idx="3">
                  <c:v>0.69</c:v>
                </c:pt>
                <c:pt idx="4">
                  <c:v>0.14000000000000001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4-4B07-9ABE-66686FB498DB}"/>
            </c:ext>
          </c:extLst>
        </c:ser>
        <c:ser>
          <c:idx val="1"/>
          <c:order val="1"/>
          <c:tx>
            <c:strRef>
              <c:f>factors!$C$1</c:f>
              <c:strCache>
                <c:ptCount val="1"/>
                <c:pt idx="0">
                  <c:v> 25-39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factors!$A$2:$A$7</c:f>
              <c:strCache>
                <c:ptCount val="6"/>
                <c:pt idx="0">
                  <c:v>Easy and quick preparation</c:v>
                </c:pt>
                <c:pt idx="1">
                  <c:v>Product's origin</c:v>
                </c:pt>
                <c:pt idx="2">
                  <c:v>Product’s appearance </c:v>
                </c:pt>
                <c:pt idx="3">
                  <c:v>Product's cost</c:v>
                </c:pt>
                <c:pt idx="4">
                  <c:v>Brand or quality labels</c:v>
                </c:pt>
                <c:pt idx="5">
                  <c:v>Environmental, social or ethical impact</c:v>
                </c:pt>
              </c:strCache>
            </c:strRef>
          </c:cat>
          <c:val>
            <c:numRef>
              <c:f>factors!$C$2:$C$7</c:f>
              <c:numCache>
                <c:formatCode>0%</c:formatCode>
                <c:ptCount val="6"/>
                <c:pt idx="0">
                  <c:v>0.2</c:v>
                </c:pt>
                <c:pt idx="1">
                  <c:v>0.37</c:v>
                </c:pt>
                <c:pt idx="2">
                  <c:v>0.66</c:v>
                </c:pt>
                <c:pt idx="3">
                  <c:v>0.59</c:v>
                </c:pt>
                <c:pt idx="4">
                  <c:v>0.23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4-4B07-9ABE-66686FB498DB}"/>
            </c:ext>
          </c:extLst>
        </c:ser>
        <c:ser>
          <c:idx val="2"/>
          <c:order val="2"/>
          <c:tx>
            <c:strRef>
              <c:f>factors!$D$1</c:f>
              <c:strCache>
                <c:ptCount val="1"/>
                <c:pt idx="0">
                  <c:v> 40-54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factors!$A$2:$A$7</c:f>
              <c:strCache>
                <c:ptCount val="6"/>
                <c:pt idx="0">
                  <c:v>Easy and quick preparation</c:v>
                </c:pt>
                <c:pt idx="1">
                  <c:v>Product's origin</c:v>
                </c:pt>
                <c:pt idx="2">
                  <c:v>Product’s appearance </c:v>
                </c:pt>
                <c:pt idx="3">
                  <c:v>Product's cost</c:v>
                </c:pt>
                <c:pt idx="4">
                  <c:v>Brand or quality labels</c:v>
                </c:pt>
                <c:pt idx="5">
                  <c:v>Environmental, social or ethical impact</c:v>
                </c:pt>
              </c:strCache>
            </c:strRef>
          </c:cat>
          <c:val>
            <c:numRef>
              <c:f>factors!$D$2:$D$7</c:f>
              <c:numCache>
                <c:formatCode>0%</c:formatCode>
                <c:ptCount val="6"/>
                <c:pt idx="0">
                  <c:v>0.19</c:v>
                </c:pt>
                <c:pt idx="1">
                  <c:v>0.46</c:v>
                </c:pt>
                <c:pt idx="2">
                  <c:v>0.65</c:v>
                </c:pt>
                <c:pt idx="3">
                  <c:v>0.64</c:v>
                </c:pt>
                <c:pt idx="4">
                  <c:v>0.18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4-4B07-9ABE-66686FB498DB}"/>
            </c:ext>
          </c:extLst>
        </c:ser>
        <c:ser>
          <c:idx val="3"/>
          <c:order val="3"/>
          <c:tx>
            <c:strRef>
              <c:f>factors!$E$1</c:f>
              <c:strCache>
                <c:ptCount val="1"/>
                <c:pt idx="0">
                  <c:v> 55 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factors!$A$2:$A$7</c:f>
              <c:strCache>
                <c:ptCount val="6"/>
                <c:pt idx="0">
                  <c:v>Easy and quick preparation</c:v>
                </c:pt>
                <c:pt idx="1">
                  <c:v>Product's origin</c:v>
                </c:pt>
                <c:pt idx="2">
                  <c:v>Product’s appearance </c:v>
                </c:pt>
                <c:pt idx="3">
                  <c:v>Product's cost</c:v>
                </c:pt>
                <c:pt idx="4">
                  <c:v>Brand or quality labels</c:v>
                </c:pt>
                <c:pt idx="5">
                  <c:v>Environmental, social or ethical impact</c:v>
                </c:pt>
              </c:strCache>
            </c:strRef>
          </c:cat>
          <c:val>
            <c:numRef>
              <c:f>factors!$E$2:$E$7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0.35</c:v>
                </c:pt>
                <c:pt idx="2">
                  <c:v>0.64</c:v>
                </c:pt>
                <c:pt idx="3">
                  <c:v>0.74</c:v>
                </c:pt>
                <c:pt idx="4">
                  <c:v>0.14000000000000001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4-4B07-9ABE-66686FB49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811304"/>
        <c:axId val="715811632"/>
      </c:radarChart>
      <c:catAx>
        <c:axId val="71581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5811632"/>
        <c:crosses val="autoZero"/>
        <c:auto val="1"/>
        <c:lblAlgn val="ctr"/>
        <c:lblOffset val="100"/>
        <c:noMultiLvlLbl val="0"/>
      </c:catAx>
      <c:valAx>
        <c:axId val="71581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581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925218574869897"/>
          <c:y val="0.20832774345827404"/>
          <c:w val="0.16709896092749046"/>
          <c:h val="0.31703343234399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03783902012247"/>
          <c:y val="9.5889836687080759E-2"/>
          <c:w val="0.49103543307086617"/>
          <c:h val="0.81839238845144358"/>
        </c:manualLayout>
      </c:layout>
      <c:radarChart>
        <c:radarStyle val="marker"/>
        <c:varyColors val="0"/>
        <c:ser>
          <c:idx val="0"/>
          <c:order val="0"/>
          <c:tx>
            <c:strRef>
              <c:f>factors!$A$11</c:f>
              <c:strCache>
                <c:ptCount val="1"/>
                <c:pt idx="0">
                  <c:v>Easy and quick preparation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factors!$B$11:$I$11</c:f>
              <c:numCache>
                <c:formatCode>0%</c:formatCode>
                <c:ptCount val="8"/>
                <c:pt idx="0">
                  <c:v>0.27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0.51</c:v>
                </c:pt>
                <c:pt idx="5">
                  <c:v>0.15</c:v>
                </c:pt>
                <c:pt idx="6">
                  <c:v>0.12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B-4FE8-BFB7-E06FE4D84169}"/>
            </c:ext>
          </c:extLst>
        </c:ser>
        <c:ser>
          <c:idx val="1"/>
          <c:order val="1"/>
          <c:tx>
            <c:strRef>
              <c:f>factors!$A$12</c:f>
              <c:strCache>
                <c:ptCount val="1"/>
                <c:pt idx="0">
                  <c:v>Product's origin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factors!$B$12:$I$12</c:f>
              <c:numCache>
                <c:formatCode>0%</c:formatCode>
                <c:ptCount val="8"/>
                <c:pt idx="0">
                  <c:v>0.48</c:v>
                </c:pt>
                <c:pt idx="1">
                  <c:v>0.61</c:v>
                </c:pt>
                <c:pt idx="2">
                  <c:v>0.52</c:v>
                </c:pt>
                <c:pt idx="3">
                  <c:v>0.34</c:v>
                </c:pt>
                <c:pt idx="4">
                  <c:v>0.22</c:v>
                </c:pt>
                <c:pt idx="5">
                  <c:v>0.18</c:v>
                </c:pt>
                <c:pt idx="6">
                  <c:v>0.35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B-4FE8-BFB7-E06FE4D84169}"/>
            </c:ext>
          </c:extLst>
        </c:ser>
        <c:ser>
          <c:idx val="2"/>
          <c:order val="2"/>
          <c:tx>
            <c:strRef>
              <c:f>factors!$A$13</c:f>
              <c:strCache>
                <c:ptCount val="1"/>
                <c:pt idx="0">
                  <c:v>Product’s appearance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factors!$B$13:$I$13</c:f>
              <c:numCache>
                <c:formatCode>0%</c:formatCode>
                <c:ptCount val="8"/>
                <c:pt idx="0">
                  <c:v>0.6</c:v>
                </c:pt>
                <c:pt idx="1">
                  <c:v>0.75</c:v>
                </c:pt>
                <c:pt idx="2">
                  <c:v>0.62</c:v>
                </c:pt>
                <c:pt idx="3">
                  <c:v>0.66</c:v>
                </c:pt>
                <c:pt idx="4">
                  <c:v>0.6</c:v>
                </c:pt>
                <c:pt idx="5">
                  <c:v>0.65</c:v>
                </c:pt>
                <c:pt idx="6">
                  <c:v>0.61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B-4FE8-BFB7-E06FE4D84169}"/>
            </c:ext>
          </c:extLst>
        </c:ser>
        <c:ser>
          <c:idx val="3"/>
          <c:order val="3"/>
          <c:tx>
            <c:strRef>
              <c:f>factors!$A$14</c:f>
              <c:strCache>
                <c:ptCount val="1"/>
                <c:pt idx="0">
                  <c:v>Product's cost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factors!$B$14:$I$14</c:f>
              <c:numCache>
                <c:formatCode>0%</c:formatCode>
                <c:ptCount val="8"/>
                <c:pt idx="0">
                  <c:v>0.49</c:v>
                </c:pt>
                <c:pt idx="1">
                  <c:v>0.6</c:v>
                </c:pt>
                <c:pt idx="2">
                  <c:v>0.55000000000000004</c:v>
                </c:pt>
                <c:pt idx="3">
                  <c:v>0.69</c:v>
                </c:pt>
                <c:pt idx="4">
                  <c:v>0.75</c:v>
                </c:pt>
                <c:pt idx="5">
                  <c:v>0.7</c:v>
                </c:pt>
                <c:pt idx="6">
                  <c:v>0.76</c:v>
                </c:pt>
                <c:pt idx="7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B-4FE8-BFB7-E06FE4D84169}"/>
            </c:ext>
          </c:extLst>
        </c:ser>
        <c:ser>
          <c:idx val="4"/>
          <c:order val="4"/>
          <c:tx>
            <c:strRef>
              <c:f>factors!$A$15</c:f>
              <c:strCache>
                <c:ptCount val="1"/>
                <c:pt idx="0">
                  <c:v>Brand or quality labels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factors!$B$15:$I$15</c:f>
              <c:numCache>
                <c:formatCode>0%</c:formatCode>
                <c:ptCount val="8"/>
                <c:pt idx="0">
                  <c:v>0.23</c:v>
                </c:pt>
                <c:pt idx="1">
                  <c:v>0.23</c:v>
                </c:pt>
                <c:pt idx="2">
                  <c:v>0.22</c:v>
                </c:pt>
                <c:pt idx="3">
                  <c:v>0.19</c:v>
                </c:pt>
                <c:pt idx="4">
                  <c:v>0.19</c:v>
                </c:pt>
                <c:pt idx="5">
                  <c:v>0.17</c:v>
                </c:pt>
                <c:pt idx="6">
                  <c:v>0.11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B-4FE8-BFB7-E06FE4D84169}"/>
            </c:ext>
          </c:extLst>
        </c:ser>
        <c:ser>
          <c:idx val="5"/>
          <c:order val="5"/>
          <c:tx>
            <c:strRef>
              <c:f>factors!$A$16</c:f>
              <c:strCache>
                <c:ptCount val="1"/>
                <c:pt idx="0">
                  <c:v>Environmental, social or ethical impact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factors!$B$10:$I$10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factors!$B$16:$I$16</c:f>
              <c:numCache>
                <c:formatCode>0%</c:formatCode>
                <c:ptCount val="8"/>
                <c:pt idx="0">
                  <c:v>0.18</c:v>
                </c:pt>
                <c:pt idx="1">
                  <c:v>0.13</c:v>
                </c:pt>
                <c:pt idx="2">
                  <c:v>0.12</c:v>
                </c:pt>
                <c:pt idx="3">
                  <c:v>0.12</c:v>
                </c:pt>
                <c:pt idx="4">
                  <c:v>0.26</c:v>
                </c:pt>
                <c:pt idx="5">
                  <c:v>0.05</c:v>
                </c:pt>
                <c:pt idx="6">
                  <c:v>0.09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B-4FE8-BFB7-E06FE4D84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914184"/>
        <c:axId val="635917464"/>
      </c:radarChart>
      <c:catAx>
        <c:axId val="6359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917464"/>
        <c:crosses val="autoZero"/>
        <c:auto val="1"/>
        <c:lblAlgn val="ctr"/>
        <c:lblOffset val="100"/>
        <c:noMultiLvlLbl val="0"/>
      </c:catAx>
      <c:valAx>
        <c:axId val="63591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91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407525791736839"/>
          <c:y val="8.6233976794852313E-2"/>
          <c:w val="0.2441965805232813"/>
          <c:h val="0.88926225098135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45783619624386"/>
          <c:y val="8.1720799999999996E-2"/>
          <c:w val="0.66090138870181914"/>
          <c:h val="0.681605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'wild-farmed'!$B$15</c:f>
              <c:strCache>
                <c:ptCount val="1"/>
                <c:pt idx="0">
                  <c:v>S-E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'wild-farmed'!$B$16:$B$21</c:f>
              <c:numCache>
                <c:formatCode>0%</c:formatCode>
                <c:ptCount val="6"/>
                <c:pt idx="0">
                  <c:v>0.28999999999999998</c:v>
                </c:pt>
                <c:pt idx="1">
                  <c:v>7.0000000000000007E-2</c:v>
                </c:pt>
                <c:pt idx="2">
                  <c:v>0.36</c:v>
                </c:pt>
                <c:pt idx="3">
                  <c:v>0.13</c:v>
                </c:pt>
                <c:pt idx="4">
                  <c:v>0.15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9-444C-9EF2-B691246316B3}"/>
            </c:ext>
          </c:extLst>
        </c:ser>
        <c:ser>
          <c:idx val="1"/>
          <c:order val="1"/>
          <c:tx>
            <c:strRef>
              <c:f>'wild-farmed'!$C$15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'wild-farmed'!$C$16:$C$21</c:f>
              <c:numCache>
                <c:formatCode>0%</c:formatCode>
                <c:ptCount val="6"/>
                <c:pt idx="0">
                  <c:v>0.22</c:v>
                </c:pt>
                <c:pt idx="1">
                  <c:v>0.03</c:v>
                </c:pt>
                <c:pt idx="2">
                  <c:v>0.17</c:v>
                </c:pt>
                <c:pt idx="3">
                  <c:v>0.2</c:v>
                </c:pt>
                <c:pt idx="4">
                  <c:v>0.37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9-444C-9EF2-B691246316B3}"/>
            </c:ext>
          </c:extLst>
        </c:ser>
        <c:ser>
          <c:idx val="2"/>
          <c:order val="2"/>
          <c:tx>
            <c:strRef>
              <c:f>'wild-farmed'!$D$15</c:f>
              <c:strCache>
                <c:ptCount val="1"/>
                <c:pt idx="0">
                  <c:v>OWC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'wild-farmed'!$D$16:$D$21</c:f>
              <c:numCache>
                <c:formatCode>0%</c:formatCode>
                <c:ptCount val="6"/>
                <c:pt idx="0">
                  <c:v>0.23</c:v>
                </c:pt>
                <c:pt idx="1">
                  <c:v>0.06</c:v>
                </c:pt>
                <c:pt idx="2">
                  <c:v>0.27</c:v>
                </c:pt>
                <c:pt idx="3">
                  <c:v>0.2</c:v>
                </c:pt>
                <c:pt idx="4">
                  <c:v>0.23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9-444C-9EF2-B691246316B3}"/>
            </c:ext>
          </c:extLst>
        </c:ser>
        <c:ser>
          <c:idx val="3"/>
          <c:order val="3"/>
          <c:tx>
            <c:strRef>
              <c:f>'wild-farmed'!$E$15</c:f>
              <c:strCache>
                <c:ptCount val="1"/>
                <c:pt idx="0">
                  <c:v>MAW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'wild-farmed'!$E$16:$E$21</c:f>
              <c:numCache>
                <c:formatCode>0%</c:formatCode>
                <c:ptCount val="6"/>
                <c:pt idx="0">
                  <c:v>0.18</c:v>
                </c:pt>
                <c:pt idx="1">
                  <c:v>0.05</c:v>
                </c:pt>
                <c:pt idx="2">
                  <c:v>0.32</c:v>
                </c:pt>
                <c:pt idx="3">
                  <c:v>0.22</c:v>
                </c:pt>
                <c:pt idx="4">
                  <c:v>0.2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79-444C-9EF2-B691246316B3}"/>
            </c:ext>
          </c:extLst>
        </c:ser>
        <c:ser>
          <c:idx val="4"/>
          <c:order val="4"/>
          <c:tx>
            <c:strRef>
              <c:f>'wild-farmed'!$F$15</c:f>
              <c:strCache>
                <c:ptCount val="1"/>
                <c:pt idx="0">
                  <c:v>HOU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'wild-farmed'!$F$16:$F$21</c:f>
              <c:numCache>
                <c:formatCode>0%</c:formatCode>
                <c:ptCount val="6"/>
                <c:pt idx="0">
                  <c:v>0.17</c:v>
                </c:pt>
                <c:pt idx="1">
                  <c:v>0.05</c:v>
                </c:pt>
                <c:pt idx="2">
                  <c:v>0.2</c:v>
                </c:pt>
                <c:pt idx="3">
                  <c:v>0.38</c:v>
                </c:pt>
                <c:pt idx="4">
                  <c:v>0.13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9-444C-9EF2-B691246316B3}"/>
            </c:ext>
          </c:extLst>
        </c:ser>
        <c:ser>
          <c:idx val="5"/>
          <c:order val="5"/>
          <c:tx>
            <c:strRef>
              <c:f>'wild-farmed'!$G$15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'wild-farmed'!$G$16:$G$21</c:f>
              <c:numCache>
                <c:formatCode>0%</c:formatCode>
                <c:ptCount val="6"/>
                <c:pt idx="0">
                  <c:v>0.28999999999999998</c:v>
                </c:pt>
                <c:pt idx="1">
                  <c:v>0.03</c:v>
                </c:pt>
                <c:pt idx="2">
                  <c:v>0.34</c:v>
                </c:pt>
                <c:pt idx="3">
                  <c:v>0.17</c:v>
                </c:pt>
                <c:pt idx="4">
                  <c:v>0.14000000000000001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79-444C-9EF2-B691246316B3}"/>
            </c:ext>
          </c:extLst>
        </c:ser>
        <c:ser>
          <c:idx val="6"/>
          <c:order val="6"/>
          <c:tx>
            <c:strRef>
              <c:f>'wild-farmed'!$H$15</c:f>
              <c:strCache>
                <c:ptCount val="1"/>
                <c:pt idx="0">
                  <c:v>RET</c:v>
                </c:pt>
              </c:strCache>
            </c:strRef>
          </c:tx>
          <c:spPr>
            <a:solidFill>
              <a:srgbClr val="628FC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'wild-farmed'!$H$16:$H$21</c:f>
              <c:numCache>
                <c:formatCode>0%</c:formatCode>
                <c:ptCount val="6"/>
                <c:pt idx="0">
                  <c:v>0.24</c:v>
                </c:pt>
                <c:pt idx="1">
                  <c:v>7.0000000000000007E-2</c:v>
                </c:pt>
                <c:pt idx="2">
                  <c:v>0.34</c:v>
                </c:pt>
                <c:pt idx="3">
                  <c:v>0.19</c:v>
                </c:pt>
                <c:pt idx="4">
                  <c:v>0.15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9-444C-9EF2-B691246316B3}"/>
            </c:ext>
          </c:extLst>
        </c:ser>
        <c:ser>
          <c:idx val="7"/>
          <c:order val="7"/>
          <c:tx>
            <c:strRef>
              <c:f>'wild-farmed'!$I$15</c:f>
              <c:strCache>
                <c:ptCount val="1"/>
                <c:pt idx="0">
                  <c:v>STU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'wild-farmed'!$A$16:$A$21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'wild-farmed'!$I$16:$I$21</c:f>
              <c:numCache>
                <c:formatCode>0%</c:formatCode>
                <c:ptCount val="6"/>
                <c:pt idx="0">
                  <c:v>0.22</c:v>
                </c:pt>
                <c:pt idx="1">
                  <c:v>0.02</c:v>
                </c:pt>
                <c:pt idx="2">
                  <c:v>0.3</c:v>
                </c:pt>
                <c:pt idx="3">
                  <c:v>0.25</c:v>
                </c:pt>
                <c:pt idx="4">
                  <c:v>0.12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9-444C-9EF2-B69124631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39712"/>
        <c:axId val="87687552"/>
      </c:barChart>
      <c:catAx>
        <c:axId val="879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90000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687552"/>
        <c:crosses val="autoZero"/>
        <c:auto val="1"/>
        <c:lblAlgn val="ctr"/>
        <c:lblOffset val="100"/>
        <c:tickLblSkip val="1"/>
        <c:noMultiLvlLbl val="1"/>
      </c:catAx>
      <c:valAx>
        <c:axId val="87687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939712"/>
        <c:crosses val="autoZero"/>
        <c:crossBetween val="between"/>
        <c:majorUnit val="0.125"/>
        <c:minorUnit val="6.25E-2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1.814416718165744E-3"/>
          <c:y val="0.30038791986075619"/>
          <c:w val="0.12649013286838331"/>
          <c:h val="0.557134083867224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41498539963221"/>
          <c:y val="6.4849249674152384E-2"/>
          <c:w val="0.70007600000000003"/>
          <c:h val="0.6502186746676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'wild-farmed'!$B$8</c:f>
              <c:strCache>
                <c:ptCount val="1"/>
                <c:pt idx="0">
                  <c:v> 15-24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'wild-farmed'!$A$9:$A$14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'wild-farmed'!$B$9:$B$14</c:f>
              <c:numCache>
                <c:formatCode>0%</c:formatCode>
                <c:ptCount val="6"/>
                <c:pt idx="0">
                  <c:v>0.21</c:v>
                </c:pt>
                <c:pt idx="1">
                  <c:v>0.01</c:v>
                </c:pt>
                <c:pt idx="2">
                  <c:v>0.34</c:v>
                </c:pt>
                <c:pt idx="3">
                  <c:v>0.24</c:v>
                </c:pt>
                <c:pt idx="4">
                  <c:v>0.09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2-4DD6-A393-85C1BD9E4747}"/>
            </c:ext>
          </c:extLst>
        </c:ser>
        <c:ser>
          <c:idx val="1"/>
          <c:order val="1"/>
          <c:tx>
            <c:strRef>
              <c:f>'wild-farmed'!$C$8</c:f>
              <c:strCache>
                <c:ptCount val="1"/>
                <c:pt idx="0">
                  <c:v> 25-39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'wild-farmed'!$A$9:$A$14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'wild-farmed'!$C$9:$C$14</c:f>
              <c:numCache>
                <c:formatCode>0%</c:formatCode>
                <c:ptCount val="6"/>
                <c:pt idx="0">
                  <c:v>0.19</c:v>
                </c:pt>
                <c:pt idx="1">
                  <c:v>0.05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2-4DD6-A393-85C1BD9E4747}"/>
            </c:ext>
          </c:extLst>
        </c:ser>
        <c:ser>
          <c:idx val="2"/>
          <c:order val="2"/>
          <c:tx>
            <c:strRef>
              <c:f>'wild-farmed'!$D$8</c:f>
              <c:strCache>
                <c:ptCount val="1"/>
                <c:pt idx="0">
                  <c:v> 40-54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'wild-farmed'!$A$9:$A$14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'wild-farmed'!$D$9:$D$14</c:f>
              <c:numCache>
                <c:formatCode>0%</c:formatCode>
                <c:ptCount val="6"/>
                <c:pt idx="0">
                  <c:v>0.21</c:v>
                </c:pt>
                <c:pt idx="1">
                  <c:v>0.08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0.22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2-4DD6-A393-85C1BD9E4747}"/>
            </c:ext>
          </c:extLst>
        </c:ser>
        <c:ser>
          <c:idx val="3"/>
          <c:order val="3"/>
          <c:tx>
            <c:strRef>
              <c:f>'wild-farmed'!$E$8</c:f>
              <c:strCache>
                <c:ptCount val="1"/>
                <c:pt idx="0">
                  <c:v> 55 +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'wild-farmed'!$A$9:$A$14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'wild-farmed'!$E$9:$E$14</c:f>
              <c:numCache>
                <c:formatCode>0%</c:formatCode>
                <c:ptCount val="6"/>
                <c:pt idx="0">
                  <c:v>0.24</c:v>
                </c:pt>
                <c:pt idx="1">
                  <c:v>0.05</c:v>
                </c:pt>
                <c:pt idx="2">
                  <c:v>0.33</c:v>
                </c:pt>
                <c:pt idx="3">
                  <c:v>0.2</c:v>
                </c:pt>
                <c:pt idx="4">
                  <c:v>0.17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2-4DD6-A393-85C1BD9E4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55872"/>
        <c:axId val="87857408"/>
      </c:barChart>
      <c:catAx>
        <c:axId val="8785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96000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857408"/>
        <c:crosses val="autoZero"/>
        <c:auto val="1"/>
        <c:lblAlgn val="ctr"/>
        <c:lblOffset val="100"/>
        <c:tickLblSkip val="1"/>
        <c:noMultiLvlLbl val="1"/>
      </c:catAx>
      <c:valAx>
        <c:axId val="8785740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855872"/>
        <c:crosses val="autoZero"/>
        <c:crossBetween val="between"/>
        <c:majorUnit val="0.1"/>
        <c:minorUnit val="0.0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9.5263047057786508E-4"/>
          <c:y val="0.24329582500788727"/>
          <c:w val="0.167216"/>
          <c:h val="0.26820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85920230813097E-2"/>
          <c:y val="8.8957373350698157E-2"/>
          <c:w val="0.61722984401681091"/>
          <c:h val="0.49231388395087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'wild-farmed'!$B$1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E46C0A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'wild-farmed'!$A$2:$A$7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'wild-farmed'!$B$2:$B$7</c:f>
              <c:numCache>
                <c:formatCode>0%</c:formatCode>
                <c:ptCount val="6"/>
                <c:pt idx="0">
                  <c:v>0.24</c:v>
                </c:pt>
                <c:pt idx="1">
                  <c:v>0.06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0-48F9-AA90-C2E9E2C9D298}"/>
            </c:ext>
          </c:extLst>
        </c:ser>
        <c:ser>
          <c:idx val="1"/>
          <c:order val="1"/>
          <c:tx>
            <c:strRef>
              <c:f>'wild-farmed'!$C$1</c:f>
              <c:strCache>
                <c:ptCount val="1"/>
                <c:pt idx="0">
                  <c:v>Woman</c:v>
                </c:pt>
              </c:strCache>
            </c:strRef>
          </c:tx>
          <c:spPr>
            <a:solidFill>
              <a:srgbClr val="31859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'wild-farmed'!$A$2:$A$7</c:f>
              <c:strCache>
                <c:ptCount val="6"/>
                <c:pt idx="0">
                  <c:v>You prefer wild products</c:v>
                </c:pt>
                <c:pt idx="1">
                  <c:v>You prefer farmed products</c:v>
                </c:pt>
                <c:pt idx="2">
                  <c:v>You have no preference</c:v>
                </c:pt>
                <c:pt idx="3">
                  <c:v>You do not know if the products you buy or eat are wild or farmed</c:v>
                </c:pt>
                <c:pt idx="4">
                  <c:v>It depends on the product</c:v>
                </c:pt>
                <c:pt idx="5">
                  <c:v>Don't know</c:v>
                </c:pt>
              </c:strCache>
            </c:strRef>
          </c:cat>
          <c:val>
            <c:numRef>
              <c:f>'wild-farmed'!$C$2:$C$7</c:f>
              <c:numCache>
                <c:formatCode>0%</c:formatCode>
                <c:ptCount val="6"/>
                <c:pt idx="0">
                  <c:v>0.2</c:v>
                </c:pt>
                <c:pt idx="1">
                  <c:v>0.05</c:v>
                </c:pt>
                <c:pt idx="2">
                  <c:v>0.33</c:v>
                </c:pt>
                <c:pt idx="3">
                  <c:v>0.22</c:v>
                </c:pt>
                <c:pt idx="4">
                  <c:v>0.18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0-48F9-AA90-C2E9E2C9D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22688"/>
        <c:axId val="87532672"/>
      </c:barChart>
      <c:catAx>
        <c:axId val="875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960000" vert="horz" anchor="t" anchorCtr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532672"/>
        <c:crosses val="autoZero"/>
        <c:auto val="1"/>
        <c:lblAlgn val="ctr"/>
        <c:lblOffset val="100"/>
        <c:tickLblSkip val="1"/>
        <c:noMultiLvlLbl val="1"/>
      </c:catAx>
      <c:valAx>
        <c:axId val="875326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522688"/>
        <c:crosses val="autoZero"/>
        <c:crossBetween val="between"/>
        <c:majorUnit val="0.1"/>
        <c:minorUnit val="0.0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3258699999999997"/>
          <c:y val="0.38356499999999999"/>
          <c:w val="0.16741300000000001"/>
          <c:h val="0.169285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52000000000002E-2"/>
          <c:y val="4.9160799999999998E-2"/>
          <c:w val="0.90494835057738465"/>
          <c:h val="0.858763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origin!$A$12</c:f>
              <c:strCache>
                <c:ptCount val="1"/>
                <c:pt idx="0">
                  <c:v>Products from your region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origin!$B$12:$I$12</c:f>
              <c:numCache>
                <c:formatCode>0%</c:formatCode>
                <c:ptCount val="8"/>
                <c:pt idx="0">
                  <c:v>0.31</c:v>
                </c:pt>
                <c:pt idx="1">
                  <c:v>0.24</c:v>
                </c:pt>
                <c:pt idx="2">
                  <c:v>0.22</c:v>
                </c:pt>
                <c:pt idx="3">
                  <c:v>0.18</c:v>
                </c:pt>
                <c:pt idx="4">
                  <c:v>0.05</c:v>
                </c:pt>
                <c:pt idx="5">
                  <c:v>0.24</c:v>
                </c:pt>
                <c:pt idx="6">
                  <c:v>0.33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F-40BF-A91D-EAB144169274}"/>
            </c:ext>
          </c:extLst>
        </c:ser>
        <c:ser>
          <c:idx val="1"/>
          <c:order val="1"/>
          <c:tx>
            <c:strRef>
              <c:f>origin!$A$13</c:f>
              <c:strCache>
                <c:ptCount val="1"/>
                <c:pt idx="0">
                  <c:v>Products from your country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origin!$B$13:$I$13</c:f>
              <c:numCache>
                <c:formatCode>0%</c:formatCode>
                <c:ptCount val="8"/>
                <c:pt idx="0">
                  <c:v>0.38</c:v>
                </c:pt>
                <c:pt idx="1">
                  <c:v>0.28999999999999998</c:v>
                </c:pt>
                <c:pt idx="2">
                  <c:v>0.45</c:v>
                </c:pt>
                <c:pt idx="3">
                  <c:v>0.26</c:v>
                </c:pt>
                <c:pt idx="4">
                  <c:v>0.12</c:v>
                </c:pt>
                <c:pt idx="5">
                  <c:v>0.42</c:v>
                </c:pt>
                <c:pt idx="6">
                  <c:v>0.34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F-40BF-A91D-EAB144169274}"/>
            </c:ext>
          </c:extLst>
        </c:ser>
        <c:ser>
          <c:idx val="2"/>
          <c:order val="2"/>
          <c:tx>
            <c:strRef>
              <c:f>origin!$A$14</c:f>
              <c:strCache>
                <c:ptCount val="1"/>
                <c:pt idx="0">
                  <c:v>Products from the EU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origin!$B$14:$I$14</c:f>
              <c:numCache>
                <c:formatCode>0%</c:formatCode>
                <c:ptCount val="8"/>
                <c:pt idx="0">
                  <c:v>0.23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0.1</c:v>
                </c:pt>
                <c:pt idx="4">
                  <c:v>0.12</c:v>
                </c:pt>
                <c:pt idx="5">
                  <c:v>0.23</c:v>
                </c:pt>
                <c:pt idx="6">
                  <c:v>0.06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F-40BF-A91D-EAB144169274}"/>
            </c:ext>
          </c:extLst>
        </c:ser>
        <c:ser>
          <c:idx val="3"/>
          <c:order val="3"/>
          <c:tx>
            <c:strRef>
              <c:f>origin!$A$15</c:f>
              <c:strCache>
                <c:ptCount val="1"/>
                <c:pt idx="0">
                  <c:v>Products from outside the EU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origin!$B$15:$I$15</c:f>
              <c:numCache>
                <c:formatCode>0%</c:formatCode>
                <c:ptCount val="8"/>
                <c:pt idx="0">
                  <c:v>7.0000000000000007E-2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0.02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5F-40BF-A91D-EAB144169274}"/>
            </c:ext>
          </c:extLst>
        </c:ser>
        <c:ser>
          <c:idx val="4"/>
          <c:order val="4"/>
          <c:tx>
            <c:strRef>
              <c:f>origin!$A$16</c:f>
              <c:strCache>
                <c:ptCount val="1"/>
                <c:pt idx="0">
                  <c:v>Don’t know where products come from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origin!$B$16:$I$16</c:f>
              <c:numCache>
                <c:formatCode>0%</c:formatCode>
                <c:ptCount val="8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5F-40BF-A91D-EAB144169274}"/>
            </c:ext>
          </c:extLst>
        </c:ser>
        <c:ser>
          <c:idx val="5"/>
          <c:order val="5"/>
          <c:tx>
            <c:strRef>
              <c:f>origin!$A$17</c:f>
              <c:strCache>
                <c:ptCount val="1"/>
                <c:pt idx="0">
                  <c:v>It depends on the type of product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origin!$B$17:$I$17</c:f>
              <c:numCache>
                <c:formatCode>0%</c:formatCode>
                <c:ptCount val="8"/>
                <c:pt idx="0">
                  <c:v>0.23</c:v>
                </c:pt>
                <c:pt idx="1">
                  <c:v>0.3</c:v>
                </c:pt>
                <c:pt idx="2">
                  <c:v>0.18</c:v>
                </c:pt>
                <c:pt idx="3">
                  <c:v>0.23</c:v>
                </c:pt>
                <c:pt idx="4">
                  <c:v>0.44</c:v>
                </c:pt>
                <c:pt idx="5">
                  <c:v>0.08</c:v>
                </c:pt>
                <c:pt idx="6">
                  <c:v>0.15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5F-40BF-A91D-EAB144169274}"/>
            </c:ext>
          </c:extLst>
        </c:ser>
        <c:ser>
          <c:idx val="6"/>
          <c:order val="6"/>
          <c:tx>
            <c:strRef>
              <c:f>origin!$A$18</c:f>
              <c:strCache>
                <c:ptCount val="1"/>
                <c:pt idx="0">
                  <c:v>No preference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origin!$B$18:$I$18</c:f>
              <c:numCache>
                <c:formatCode>0%</c:formatCode>
                <c:ptCount val="8"/>
                <c:pt idx="0">
                  <c:v>0.17</c:v>
                </c:pt>
                <c:pt idx="1">
                  <c:v>0.13</c:v>
                </c:pt>
                <c:pt idx="2">
                  <c:v>0.19</c:v>
                </c:pt>
                <c:pt idx="3">
                  <c:v>0.25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0.24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5F-40BF-A91D-EAB144169274}"/>
            </c:ext>
          </c:extLst>
        </c:ser>
        <c:ser>
          <c:idx val="7"/>
          <c:order val="7"/>
          <c:tx>
            <c:strRef>
              <c:f>origin!$A$19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origin!$B$11:$I$11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origin!$B$19:$I$19</c:f>
              <c:numCache>
                <c:formatCode>0%</c:formatCode>
                <c:ptCount val="8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</c:v>
                </c:pt>
                <c:pt idx="5">
                  <c:v>0.03</c:v>
                </c:pt>
                <c:pt idx="6">
                  <c:v>0.01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5F-40BF-A91D-EAB144169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29440"/>
        <c:axId val="89630976"/>
      </c:barChart>
      <c:catAx>
        <c:axId val="896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9630976"/>
        <c:crosses val="autoZero"/>
        <c:auto val="1"/>
        <c:lblAlgn val="ctr"/>
        <c:lblOffset val="100"/>
        <c:noMultiLvlLbl val="1"/>
      </c:catAx>
      <c:valAx>
        <c:axId val="8963097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9629440"/>
        <c:crosses val="autoZero"/>
        <c:crossBetween val="between"/>
        <c:majorUnit val="0.1"/>
        <c:minorUnit val="0.0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95299999999998E-2"/>
          <c:y val="4.7186899999999997E-2"/>
          <c:w val="0.51998699999999998"/>
          <c:h val="0.863932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origin!$A$2</c:f>
              <c:strCache>
                <c:ptCount val="1"/>
                <c:pt idx="0">
                  <c:v>Products from your region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origin!$B$2:$E$2</c:f>
              <c:numCache>
                <c:formatCode>0%</c:formatCode>
                <c:ptCount val="4"/>
                <c:pt idx="0">
                  <c:v>0.25</c:v>
                </c:pt>
                <c:pt idx="1">
                  <c:v>0.17</c:v>
                </c:pt>
                <c:pt idx="2">
                  <c:v>0.23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A-481D-8189-39B6C2134108}"/>
            </c:ext>
          </c:extLst>
        </c:ser>
        <c:ser>
          <c:idx val="1"/>
          <c:order val="1"/>
          <c:tx>
            <c:strRef>
              <c:f>origin!$A$3</c:f>
              <c:strCache>
                <c:ptCount val="1"/>
                <c:pt idx="0">
                  <c:v>Products from your country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origin!$B$3:$E$3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0.28000000000000003</c:v>
                </c:pt>
                <c:pt idx="2">
                  <c:v>0.34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A-481D-8189-39B6C2134108}"/>
            </c:ext>
          </c:extLst>
        </c:ser>
        <c:ser>
          <c:idx val="2"/>
          <c:order val="2"/>
          <c:tx>
            <c:strRef>
              <c:f>origin!$A$4</c:f>
              <c:strCache>
                <c:ptCount val="1"/>
                <c:pt idx="0">
                  <c:v>Products from the EU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origin!$B$4:$E$4</c:f>
              <c:numCache>
                <c:formatCode>0%</c:formatCode>
                <c:ptCount val="4"/>
                <c:pt idx="0">
                  <c:v>0.19</c:v>
                </c:pt>
                <c:pt idx="1">
                  <c:v>0.17</c:v>
                </c:pt>
                <c:pt idx="2">
                  <c:v>0.17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8A-481D-8189-39B6C2134108}"/>
            </c:ext>
          </c:extLst>
        </c:ser>
        <c:ser>
          <c:idx val="3"/>
          <c:order val="3"/>
          <c:tx>
            <c:strRef>
              <c:f>origin!$A$5</c:f>
              <c:strCache>
                <c:ptCount val="1"/>
                <c:pt idx="0">
                  <c:v>Products from outside the EU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origin!$B$5:$E$5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A-481D-8189-39B6C2134108}"/>
            </c:ext>
          </c:extLst>
        </c:ser>
        <c:ser>
          <c:idx val="4"/>
          <c:order val="4"/>
          <c:tx>
            <c:strRef>
              <c:f>origin!$A$6</c:f>
              <c:strCache>
                <c:ptCount val="1"/>
                <c:pt idx="0">
                  <c:v>Don’t know where products come from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origin!$B$6:$E$6</c:f>
              <c:numCache>
                <c:formatCode>0%</c:formatCode>
                <c:ptCount val="4"/>
                <c:pt idx="0">
                  <c:v>0.09</c:v>
                </c:pt>
                <c:pt idx="1">
                  <c:v>0.09</c:v>
                </c:pt>
                <c:pt idx="2">
                  <c:v>0.05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8A-481D-8189-39B6C2134108}"/>
            </c:ext>
          </c:extLst>
        </c:ser>
        <c:ser>
          <c:idx val="5"/>
          <c:order val="5"/>
          <c:tx>
            <c:strRef>
              <c:f>origin!$A$7</c:f>
              <c:strCache>
                <c:ptCount val="1"/>
                <c:pt idx="0">
                  <c:v>It depends on the type of product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origin!$B$7:$E$7</c:f>
              <c:numCache>
                <c:formatCode>0%</c:formatCode>
                <c:ptCount val="4"/>
                <c:pt idx="0">
                  <c:v>0.15</c:v>
                </c:pt>
                <c:pt idx="1">
                  <c:v>0.21</c:v>
                </c:pt>
                <c:pt idx="2">
                  <c:v>0.24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8A-481D-8189-39B6C2134108}"/>
            </c:ext>
          </c:extLst>
        </c:ser>
        <c:ser>
          <c:idx val="6"/>
          <c:order val="6"/>
          <c:tx>
            <c:strRef>
              <c:f>origin!$A$8</c:f>
              <c:strCache>
                <c:ptCount val="1"/>
                <c:pt idx="0">
                  <c:v>No preference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origin!$B$8:$E$8</c:f>
              <c:numCache>
                <c:formatCode>0%</c:formatCode>
                <c:ptCount val="4"/>
                <c:pt idx="0">
                  <c:v>0.3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8A-481D-8189-39B6C2134108}"/>
            </c:ext>
          </c:extLst>
        </c:ser>
        <c:ser>
          <c:idx val="7"/>
          <c:order val="7"/>
          <c:tx>
            <c:strRef>
              <c:f>origin!$A$9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origin!$B$1:$E$1</c:f>
              <c:strCache>
                <c:ptCount val="4"/>
                <c:pt idx="0">
                  <c:v> 15-24</c:v>
                </c:pt>
                <c:pt idx="1">
                  <c:v> 25-39</c:v>
                </c:pt>
                <c:pt idx="2">
                  <c:v> 40-54</c:v>
                </c:pt>
                <c:pt idx="3">
                  <c:v> 55 +</c:v>
                </c:pt>
              </c:strCache>
            </c:strRef>
          </c:cat>
          <c:val>
            <c:numRef>
              <c:f>origin!$B$9:$E$9</c:f>
              <c:numCache>
                <c:formatCode>0%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8A-481D-8189-39B6C2134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49440"/>
        <c:axId val="89559424"/>
      </c:barChart>
      <c:catAx>
        <c:axId val="895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9559424"/>
        <c:crosses val="autoZero"/>
        <c:auto val="1"/>
        <c:lblAlgn val="ctr"/>
        <c:lblOffset val="100"/>
        <c:noMultiLvlLbl val="1"/>
      </c:catAx>
      <c:valAx>
        <c:axId val="8955942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9549440"/>
        <c:crosses val="autoZero"/>
        <c:crossBetween val="between"/>
        <c:majorUnit val="0.1"/>
        <c:minorUnit val="0.0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1274700000000004"/>
          <c:y val="0.16557105279625325"/>
          <c:w val="0.38725300000000001"/>
          <c:h val="0.7332914252424989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6592154365175E-2"/>
          <c:y val="3.4604859180301303E-2"/>
          <c:w val="0.93121438133829904"/>
          <c:h val="0.862775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origin!$A$22</c:f>
              <c:strCache>
                <c:ptCount val="1"/>
                <c:pt idx="0">
                  <c:v>Products from your region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origin!$B$22:$E$22</c:f>
              <c:numCache>
                <c:formatCode>0%</c:formatCode>
                <c:ptCount val="4"/>
                <c:pt idx="0">
                  <c:v>0.26</c:v>
                </c:pt>
                <c:pt idx="1">
                  <c:v>0.17</c:v>
                </c:pt>
                <c:pt idx="2">
                  <c:v>0.27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E-4673-920E-CDC0CF8EBB28}"/>
            </c:ext>
          </c:extLst>
        </c:ser>
        <c:ser>
          <c:idx val="1"/>
          <c:order val="1"/>
          <c:tx>
            <c:strRef>
              <c:f>origin!$A$23</c:f>
              <c:strCache>
                <c:ptCount val="1"/>
                <c:pt idx="0">
                  <c:v>Products from your country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origin!$B$23:$E$23</c:f>
              <c:numCache>
                <c:formatCode>0%</c:formatCode>
                <c:ptCount val="4"/>
                <c:pt idx="0">
                  <c:v>0.3</c:v>
                </c:pt>
                <c:pt idx="1">
                  <c:v>0.33</c:v>
                </c:pt>
                <c:pt idx="2">
                  <c:v>0.36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E-4673-920E-CDC0CF8EBB28}"/>
            </c:ext>
          </c:extLst>
        </c:ser>
        <c:ser>
          <c:idx val="2"/>
          <c:order val="2"/>
          <c:tx>
            <c:strRef>
              <c:f>origin!$A$24</c:f>
              <c:strCache>
                <c:ptCount val="1"/>
                <c:pt idx="0">
                  <c:v>Products from the EU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origin!$B$24:$E$24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E-4673-920E-CDC0CF8EBB28}"/>
            </c:ext>
          </c:extLst>
        </c:ser>
        <c:ser>
          <c:idx val="3"/>
          <c:order val="3"/>
          <c:tx>
            <c:strRef>
              <c:f>origin!$A$25</c:f>
              <c:strCache>
                <c:ptCount val="1"/>
                <c:pt idx="0">
                  <c:v>Products from outside the EU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origin!$B$25:$E$25</c:f>
              <c:numCache>
                <c:formatCode>0%</c:formatCode>
                <c:ptCount val="4"/>
                <c:pt idx="0">
                  <c:v>0.03</c:v>
                </c:pt>
                <c:pt idx="1">
                  <c:v>0.05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E-4673-920E-CDC0CF8EBB28}"/>
            </c:ext>
          </c:extLst>
        </c:ser>
        <c:ser>
          <c:idx val="4"/>
          <c:order val="4"/>
          <c:tx>
            <c:strRef>
              <c:f>origin!$A$26</c:f>
              <c:strCache>
                <c:ptCount val="1"/>
                <c:pt idx="0">
                  <c:v>Don’t know where products come from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origin!$B$26:$E$26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0.04</c:v>
                </c:pt>
                <c:pt idx="2">
                  <c:v>0.09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E-4673-920E-CDC0CF8EBB28}"/>
            </c:ext>
          </c:extLst>
        </c:ser>
        <c:ser>
          <c:idx val="5"/>
          <c:order val="5"/>
          <c:tx>
            <c:strRef>
              <c:f>origin!$A$27</c:f>
              <c:strCache>
                <c:ptCount val="1"/>
                <c:pt idx="0">
                  <c:v>It depends on the type of product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origin!$B$27:$E$27</c:f>
              <c:numCache>
                <c:formatCode>0%</c:formatCode>
                <c:ptCount val="4"/>
                <c:pt idx="0">
                  <c:v>0.18</c:v>
                </c:pt>
                <c:pt idx="1">
                  <c:v>0.17</c:v>
                </c:pt>
                <c:pt idx="2">
                  <c:v>0.2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2E-4673-920E-CDC0CF8EBB28}"/>
            </c:ext>
          </c:extLst>
        </c:ser>
        <c:ser>
          <c:idx val="6"/>
          <c:order val="6"/>
          <c:tx>
            <c:strRef>
              <c:f>origin!$A$28</c:f>
              <c:strCache>
                <c:ptCount val="1"/>
                <c:pt idx="0">
                  <c:v>No preference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origin!$B$28:$E$28</c:f>
              <c:numCache>
                <c:formatCode>0%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0.18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2E-4673-920E-CDC0CF8EBB28}"/>
            </c:ext>
          </c:extLst>
        </c:ser>
        <c:ser>
          <c:idx val="7"/>
          <c:order val="7"/>
          <c:tx>
            <c:strRef>
              <c:f>origin!$A$29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C8636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origin!$B$21:$E$21</c:f>
              <c:strCache>
                <c:ptCount val="4"/>
                <c:pt idx="0">
                  <c:v>Single Household without children</c:v>
                </c:pt>
                <c:pt idx="1">
                  <c:v>Single Household with children</c:v>
                </c:pt>
                <c:pt idx="2">
                  <c:v>Multiple Household without children</c:v>
                </c:pt>
                <c:pt idx="3">
                  <c:v>Multiple Household with children</c:v>
                </c:pt>
              </c:strCache>
            </c:strRef>
          </c:cat>
          <c:val>
            <c:numRef>
              <c:f>origin!$B$29:$E$29</c:f>
              <c:numCache>
                <c:formatCode>0%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2E-4673-920E-CDC0CF8EB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8832"/>
        <c:axId val="88410368"/>
      </c:barChart>
      <c:catAx>
        <c:axId val="8840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8410368"/>
        <c:crosses val="autoZero"/>
        <c:auto val="1"/>
        <c:lblAlgn val="ctr"/>
        <c:lblOffset val="100"/>
        <c:noMultiLvlLbl val="1"/>
      </c:catAx>
      <c:valAx>
        <c:axId val="88410368"/>
        <c:scaling>
          <c:orientation val="minMax"/>
          <c:max val="0.4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8408832"/>
        <c:crosses val="autoZero"/>
        <c:crossBetween val="between"/>
        <c:majorUnit val="0.1"/>
        <c:minorUnit val="0.0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 w="12700" cap="flat">
      <a:noFill/>
      <a:prstDash val="solid"/>
      <a:round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65631313520765"/>
          <c:y val="7.1008458020582393E-2"/>
          <c:w val="0.79187743865763949"/>
          <c:h val="0.80827716334442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'products (2)'!$B$43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 w="19050">
                <a:solidFill>
                  <a:srgbClr val="FF0000"/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(2)'!$B$44</c:f>
              <c:numCache>
                <c:formatCode>0%</c:formatCode>
                <c:ptCount val="1"/>
                <c:pt idx="0">
                  <c:v>0.7</c:v>
                </c:pt>
              </c:numCache>
            </c:numRef>
          </c:xVal>
          <c:yVal>
            <c:numRef>
              <c:f>'products (2)'!$B$45</c:f>
              <c:numCache>
                <c:formatCode>0%</c:formatCode>
                <c:ptCount val="1"/>
                <c:pt idx="0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6E-4364-8EC6-EFD7DF98AF43}"/>
            </c:ext>
          </c:extLst>
        </c:ser>
        <c:ser>
          <c:idx val="1"/>
          <c:order val="1"/>
          <c:tx>
            <c:strRef>
              <c:f>'products (2)'!$C$43</c:f>
              <c:strCache>
                <c:ptCount val="1"/>
                <c:pt idx="0">
                  <c:v> 15-24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(2)'!$C$44</c:f>
              <c:numCache>
                <c:formatCode>0%</c:formatCode>
                <c:ptCount val="1"/>
                <c:pt idx="0">
                  <c:v>0.67</c:v>
                </c:pt>
              </c:numCache>
            </c:numRef>
          </c:xVal>
          <c:yVal>
            <c:numRef>
              <c:f>'products (2)'!$C$45</c:f>
              <c:numCache>
                <c:formatCode>0%</c:formatCode>
                <c:ptCount val="1"/>
                <c:pt idx="0">
                  <c:v>0.38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6E-4364-8EC6-EFD7DF98AF43}"/>
            </c:ext>
          </c:extLst>
        </c:ser>
        <c:ser>
          <c:idx val="2"/>
          <c:order val="2"/>
          <c:tx>
            <c:strRef>
              <c:f>'products (2)'!$D$43</c:f>
              <c:strCache>
                <c:ptCount val="1"/>
                <c:pt idx="0">
                  <c:v> 25-39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8.398537728612104E-3"/>
                  <c:y val="-2.97766337650795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6E-4364-8EC6-EFD7DF98AF4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(2)'!$D$44</c:f>
              <c:numCache>
                <c:formatCode>0%</c:formatCode>
                <c:ptCount val="1"/>
                <c:pt idx="0">
                  <c:v>0.68</c:v>
                </c:pt>
              </c:numCache>
            </c:numRef>
          </c:xVal>
          <c:yVal>
            <c:numRef>
              <c:f>'products (2)'!$D$45</c:f>
              <c:numCache>
                <c:formatCode>0%</c:formatCode>
                <c:ptCount val="1"/>
                <c:pt idx="0">
                  <c:v>0.32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B6E-4364-8EC6-EFD7DF98AF43}"/>
            </c:ext>
          </c:extLst>
        </c:ser>
        <c:ser>
          <c:idx val="3"/>
          <c:order val="3"/>
          <c:tx>
            <c:strRef>
              <c:f>'products (2)'!$E$43</c:f>
              <c:strCache>
                <c:ptCount val="1"/>
                <c:pt idx="0">
                  <c:v> 40-54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(2)'!$E$44</c:f>
              <c:numCache>
                <c:formatCode>0%</c:formatCode>
                <c:ptCount val="1"/>
                <c:pt idx="0">
                  <c:v>0.67</c:v>
                </c:pt>
              </c:numCache>
            </c:numRef>
          </c:xVal>
          <c:yVal>
            <c:numRef>
              <c:f>'products (2)'!$E$45</c:f>
              <c:numCache>
                <c:formatCode>0%</c:formatCode>
                <c:ptCount val="1"/>
                <c:pt idx="0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B6E-4364-8EC6-EFD7DF98AF43}"/>
            </c:ext>
          </c:extLst>
        </c:ser>
        <c:ser>
          <c:idx val="4"/>
          <c:order val="4"/>
          <c:tx>
            <c:strRef>
              <c:f>'products (2)'!$F$43</c:f>
              <c:strCache>
                <c:ptCount val="1"/>
                <c:pt idx="0">
                  <c:v> 55 +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(2)'!$F$44</c:f>
              <c:numCache>
                <c:formatCode>0%</c:formatCode>
                <c:ptCount val="1"/>
                <c:pt idx="0">
                  <c:v>0.72</c:v>
                </c:pt>
              </c:numCache>
            </c:numRef>
          </c:xVal>
          <c:yVal>
            <c:numRef>
              <c:f>'products (2)'!$F$45</c:f>
              <c:numCache>
                <c:formatCode>0%</c:formatCode>
                <c:ptCount val="1"/>
                <c:pt idx="0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B6E-4364-8EC6-EFD7DF98AF43}"/>
            </c:ext>
          </c:extLst>
        </c:ser>
        <c:ser>
          <c:idx val="5"/>
          <c:order val="5"/>
          <c:tx>
            <c:strRef>
              <c:f>'products (2)'!$G$43</c:f>
              <c:strCache>
                <c:ptCount val="1"/>
                <c:pt idx="0">
                  <c:v>S-E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(2)'!$G$44</c:f>
              <c:numCache>
                <c:formatCode>0%</c:formatCode>
                <c:ptCount val="1"/>
                <c:pt idx="0">
                  <c:v>0.79</c:v>
                </c:pt>
              </c:numCache>
            </c:numRef>
          </c:xVal>
          <c:yVal>
            <c:numRef>
              <c:f>'products (2)'!$G$45</c:f>
              <c:numCache>
                <c:formatCode>0%</c:formatCode>
                <c:ptCount val="1"/>
                <c:pt idx="0">
                  <c:v>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B6E-4364-8EC6-EFD7DF98AF43}"/>
            </c:ext>
          </c:extLst>
        </c:ser>
        <c:ser>
          <c:idx val="6"/>
          <c:order val="6"/>
          <c:tx>
            <c:strRef>
              <c:f>'products (2)'!$H$43</c:f>
              <c:strCache>
                <c:ptCount val="1"/>
                <c:pt idx="0">
                  <c:v>MAN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(2)'!$H$44</c:f>
              <c:numCache>
                <c:formatCode>0%</c:formatCode>
                <c:ptCount val="1"/>
                <c:pt idx="0">
                  <c:v>0.64</c:v>
                </c:pt>
              </c:numCache>
            </c:numRef>
          </c:xVal>
          <c:yVal>
            <c:numRef>
              <c:f>'products (2)'!$H$45</c:f>
              <c:numCache>
                <c:formatCode>0%</c:formatCode>
                <c:ptCount val="1"/>
                <c:pt idx="0">
                  <c:v>0.36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B6E-4364-8EC6-EFD7DF98AF43}"/>
            </c:ext>
          </c:extLst>
        </c:ser>
        <c:ser>
          <c:idx val="7"/>
          <c:order val="7"/>
          <c:tx>
            <c:strRef>
              <c:f>'products (2)'!$I$43</c:f>
              <c:strCache>
                <c:ptCount val="1"/>
                <c:pt idx="0">
                  <c:v>OWC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6797075457224329E-3"/>
                  <c:y val="-3.89386749235655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B6E-4364-8EC6-EFD7DF98AF4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(2)'!$I$44</c:f>
              <c:numCache>
                <c:formatCode>0%</c:formatCode>
                <c:ptCount val="1"/>
                <c:pt idx="0">
                  <c:v>0.66</c:v>
                </c:pt>
              </c:numCache>
            </c:numRef>
          </c:xVal>
          <c:yVal>
            <c:numRef>
              <c:f>'products (2)'!$I$45</c:f>
              <c:numCache>
                <c:formatCode>0%</c:formatCode>
                <c:ptCount val="1"/>
                <c:pt idx="0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B6E-4364-8EC6-EFD7DF98AF43}"/>
            </c:ext>
          </c:extLst>
        </c:ser>
        <c:ser>
          <c:idx val="8"/>
          <c:order val="8"/>
          <c:tx>
            <c:strRef>
              <c:f>'products (2)'!$J$43</c:f>
              <c:strCache>
                <c:ptCount val="1"/>
                <c:pt idx="0">
                  <c:v>MAW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(2)'!$J$44</c:f>
              <c:numCache>
                <c:formatCode>0%</c:formatCode>
                <c:ptCount val="1"/>
                <c:pt idx="0">
                  <c:v>0.71</c:v>
                </c:pt>
              </c:numCache>
            </c:numRef>
          </c:xVal>
          <c:yVal>
            <c:numRef>
              <c:f>'products (2)'!$I$45</c:f>
              <c:numCache>
                <c:formatCode>0%</c:formatCode>
                <c:ptCount val="1"/>
                <c:pt idx="0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B6E-4364-8EC6-EFD7DF98AF43}"/>
            </c:ext>
          </c:extLst>
        </c:ser>
        <c:ser>
          <c:idx val="9"/>
          <c:order val="9"/>
          <c:tx>
            <c:strRef>
              <c:f>'products (2)'!$K$43</c:f>
              <c:strCache>
                <c:ptCount val="1"/>
                <c:pt idx="0">
                  <c:v>HOU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(2)'!$K$44</c:f>
              <c:numCache>
                <c:formatCode>0%</c:formatCode>
                <c:ptCount val="1"/>
                <c:pt idx="0">
                  <c:v>0.67</c:v>
                </c:pt>
              </c:numCache>
            </c:numRef>
          </c:xVal>
          <c:yVal>
            <c:numRef>
              <c:f>'products (2)'!$K$45</c:f>
              <c:numCache>
                <c:formatCode>0%</c:formatCode>
                <c:ptCount val="1"/>
                <c:pt idx="0">
                  <c:v>0.33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B6E-4364-8EC6-EFD7DF98AF43}"/>
            </c:ext>
          </c:extLst>
        </c:ser>
        <c:ser>
          <c:idx val="10"/>
          <c:order val="10"/>
          <c:tx>
            <c:strRef>
              <c:f>'products (2)'!$L$43</c:f>
              <c:strCache>
                <c:ptCount val="1"/>
                <c:pt idx="0">
                  <c:v>UNE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(2)'!$L$44</c:f>
              <c:numCache>
                <c:formatCode>0%</c:formatCode>
                <c:ptCount val="1"/>
                <c:pt idx="0">
                  <c:v>0.73</c:v>
                </c:pt>
              </c:numCache>
            </c:numRef>
          </c:xVal>
          <c:yVal>
            <c:numRef>
              <c:f>'products (2)'!$L$45</c:f>
              <c:numCache>
                <c:formatCode>0%</c:formatCode>
                <c:ptCount val="1"/>
                <c:pt idx="0">
                  <c:v>0.27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9B6E-4364-8EC6-EFD7DF98AF43}"/>
            </c:ext>
          </c:extLst>
        </c:ser>
        <c:ser>
          <c:idx val="11"/>
          <c:order val="11"/>
          <c:tx>
            <c:strRef>
              <c:f>'products (2)'!$M$43</c:f>
              <c:strCache>
                <c:ptCount val="1"/>
                <c:pt idx="0">
                  <c:v>RET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117367911501896E-2"/>
                  <c:y val="-3.66481646339439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B6E-4364-8EC6-EFD7DF98AF4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(2)'!$M$44</c:f>
              <c:numCache>
                <c:formatCode>0%</c:formatCode>
                <c:ptCount val="1"/>
                <c:pt idx="0">
                  <c:v>0.67</c:v>
                </c:pt>
              </c:numCache>
            </c:numRef>
          </c:xVal>
          <c:yVal>
            <c:numRef>
              <c:f>'products (2)'!$M$45</c:f>
              <c:numCache>
                <c:formatCode>0%</c:formatCode>
                <c:ptCount val="1"/>
                <c:pt idx="0">
                  <c:v>0.33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B6E-4364-8EC6-EFD7DF98AF43}"/>
            </c:ext>
          </c:extLst>
        </c:ser>
        <c:ser>
          <c:idx val="12"/>
          <c:order val="12"/>
          <c:tx>
            <c:strRef>
              <c:f>'products (2)'!$N$43</c:f>
              <c:strCache>
                <c:ptCount val="1"/>
                <c:pt idx="0">
                  <c:v>STU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(2)'!$N$44</c:f>
              <c:numCache>
                <c:formatCode>0%</c:formatCode>
                <c:ptCount val="1"/>
                <c:pt idx="0">
                  <c:v>0.66</c:v>
                </c:pt>
              </c:numCache>
            </c:numRef>
          </c:xVal>
          <c:yVal>
            <c:numRef>
              <c:f>'products (2)'!$N$45</c:f>
              <c:numCache>
                <c:formatCode>0%</c:formatCode>
                <c:ptCount val="1"/>
                <c:pt idx="0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B6E-4364-8EC6-EFD7DF98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8048"/>
        <c:axId val="63152128"/>
      </c:scatterChart>
      <c:valAx>
        <c:axId val="63138048"/>
        <c:scaling>
          <c:orientation val="minMax"/>
          <c:min val="0.60000000000000009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100" b="1" i="0" baseline="0">
                    <a:effectLst/>
                  </a:rPr>
                  <a:t>Rarely or never</a:t>
                </a:r>
                <a:endParaRPr lang="fr-BE" sz="110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3152128"/>
        <c:crossesAt val="0.31000000000000005"/>
        <c:crossBetween val="midCat"/>
      </c:valAx>
      <c:valAx>
        <c:axId val="63152128"/>
        <c:scaling>
          <c:orientation val="minMax"/>
          <c:min val="0.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000" b="1" i="0" u="none" strike="noStrike" baseline="0">
                    <a:effectLst/>
                  </a:rPr>
                  <a:t>At least 'From time to time</a:t>
                </a:r>
                <a:endParaRPr lang="fr-BE"/>
              </a:p>
            </c:rich>
          </c:tx>
          <c:layout>
            <c:manualLayout>
              <c:xMode val="edge"/>
              <c:yMode val="edge"/>
              <c:x val="3.8473232324345047E-2"/>
              <c:y val="0.3604445241296431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63138048"/>
        <c:crossesAt val="0.70000000000000007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64997221113328"/>
          <c:y val="0.19918634421532716"/>
          <c:w val="0.39868946971250763"/>
          <c:h val="0.64027873217660192"/>
        </c:manualLayout>
      </c:layout>
      <c:radarChart>
        <c:radarStyle val="marker"/>
        <c:varyColors val="0"/>
        <c:ser>
          <c:idx val="0"/>
          <c:order val="0"/>
          <c:tx>
            <c:strRef>
              <c:f>voluntary!$B$1</c:f>
              <c:strCache>
                <c:ptCount val="1"/>
                <c:pt idx="0">
                  <c:v> 15-24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voluntary!$A$2:$A$8</c:f>
              <c:strCache>
                <c:ptCount val="7"/>
                <c:pt idx="0">
                  <c:v>Catch/ production date</c:v>
                </c:pt>
                <c:pt idx="1">
                  <c:v>Port where the product was landed</c:v>
                </c:pt>
                <c:pt idx="2">
                  <c:v>Flag state of the ship</c:v>
                </c:pt>
                <c:pt idx="3">
                  <c:v>Ethical information</c:v>
                </c:pt>
                <c:pt idx="4">
                  <c:v>Social information</c:v>
                </c:pt>
                <c:pt idx="5">
                  <c:v>Environmental information</c:v>
                </c:pt>
                <c:pt idx="6">
                  <c:v>Information on fisherman/fish farmer</c:v>
                </c:pt>
              </c:strCache>
            </c:strRef>
          </c:cat>
          <c:val>
            <c:numRef>
              <c:f>voluntary!$B$2:$B$8</c:f>
              <c:numCache>
                <c:formatCode>0%</c:formatCode>
                <c:ptCount val="7"/>
                <c:pt idx="0">
                  <c:v>0.67</c:v>
                </c:pt>
                <c:pt idx="1">
                  <c:v>0.16</c:v>
                </c:pt>
                <c:pt idx="2">
                  <c:v>0.28000000000000003</c:v>
                </c:pt>
                <c:pt idx="3">
                  <c:v>0.17</c:v>
                </c:pt>
                <c:pt idx="4">
                  <c:v>0.13</c:v>
                </c:pt>
                <c:pt idx="5">
                  <c:v>0.28000000000000003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E-4492-B70A-06E8B6519F50}"/>
            </c:ext>
          </c:extLst>
        </c:ser>
        <c:ser>
          <c:idx val="1"/>
          <c:order val="1"/>
          <c:tx>
            <c:strRef>
              <c:f>voluntary!$C$1</c:f>
              <c:strCache>
                <c:ptCount val="1"/>
                <c:pt idx="0">
                  <c:v> 25-39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voluntary!$A$2:$A$8</c:f>
              <c:strCache>
                <c:ptCount val="7"/>
                <c:pt idx="0">
                  <c:v>Catch/ production date</c:v>
                </c:pt>
                <c:pt idx="1">
                  <c:v>Port where the product was landed</c:v>
                </c:pt>
                <c:pt idx="2">
                  <c:v>Flag state of the ship</c:v>
                </c:pt>
                <c:pt idx="3">
                  <c:v>Ethical information</c:v>
                </c:pt>
                <c:pt idx="4">
                  <c:v>Social information</c:v>
                </c:pt>
                <c:pt idx="5">
                  <c:v>Environmental information</c:v>
                </c:pt>
                <c:pt idx="6">
                  <c:v>Information on fisherman/fish farmer</c:v>
                </c:pt>
              </c:strCache>
            </c:strRef>
          </c:cat>
          <c:val>
            <c:numRef>
              <c:f>voluntary!$C$2:$C$8</c:f>
              <c:numCache>
                <c:formatCode>0%</c:formatCode>
                <c:ptCount val="7"/>
                <c:pt idx="0">
                  <c:v>0.8</c:v>
                </c:pt>
                <c:pt idx="1">
                  <c:v>0.19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  <c:pt idx="5">
                  <c:v>0.36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E-4492-B70A-06E8B6519F50}"/>
            </c:ext>
          </c:extLst>
        </c:ser>
        <c:ser>
          <c:idx val="2"/>
          <c:order val="2"/>
          <c:tx>
            <c:strRef>
              <c:f>voluntary!$D$1</c:f>
              <c:strCache>
                <c:ptCount val="1"/>
                <c:pt idx="0">
                  <c:v> 40-54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voluntary!$A$2:$A$8</c:f>
              <c:strCache>
                <c:ptCount val="7"/>
                <c:pt idx="0">
                  <c:v>Catch/ production date</c:v>
                </c:pt>
                <c:pt idx="1">
                  <c:v>Port where the product was landed</c:v>
                </c:pt>
                <c:pt idx="2">
                  <c:v>Flag state of the ship</c:v>
                </c:pt>
                <c:pt idx="3">
                  <c:v>Ethical information</c:v>
                </c:pt>
                <c:pt idx="4">
                  <c:v>Social information</c:v>
                </c:pt>
                <c:pt idx="5">
                  <c:v>Environmental information</c:v>
                </c:pt>
                <c:pt idx="6">
                  <c:v>Information on fisherman/fish farmer</c:v>
                </c:pt>
              </c:strCache>
            </c:strRef>
          </c:cat>
          <c:val>
            <c:numRef>
              <c:f>voluntary!$D$2:$D$8</c:f>
              <c:numCache>
                <c:formatCode>0%</c:formatCode>
                <c:ptCount val="7"/>
                <c:pt idx="0">
                  <c:v>0.78</c:v>
                </c:pt>
                <c:pt idx="1">
                  <c:v>0.16</c:v>
                </c:pt>
                <c:pt idx="2">
                  <c:v>0.3</c:v>
                </c:pt>
                <c:pt idx="3">
                  <c:v>0.21</c:v>
                </c:pt>
                <c:pt idx="4">
                  <c:v>0.17</c:v>
                </c:pt>
                <c:pt idx="5">
                  <c:v>0.38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E-4492-B70A-06E8B6519F50}"/>
            </c:ext>
          </c:extLst>
        </c:ser>
        <c:ser>
          <c:idx val="3"/>
          <c:order val="3"/>
          <c:tx>
            <c:strRef>
              <c:f>voluntary!$E$1</c:f>
              <c:strCache>
                <c:ptCount val="1"/>
                <c:pt idx="0">
                  <c:v> 55 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voluntary!$A$2:$A$8</c:f>
              <c:strCache>
                <c:ptCount val="7"/>
                <c:pt idx="0">
                  <c:v>Catch/ production date</c:v>
                </c:pt>
                <c:pt idx="1">
                  <c:v>Port where the product was landed</c:v>
                </c:pt>
                <c:pt idx="2">
                  <c:v>Flag state of the ship</c:v>
                </c:pt>
                <c:pt idx="3">
                  <c:v>Ethical information</c:v>
                </c:pt>
                <c:pt idx="4">
                  <c:v>Social information</c:v>
                </c:pt>
                <c:pt idx="5">
                  <c:v>Environmental information</c:v>
                </c:pt>
                <c:pt idx="6">
                  <c:v>Information on fisherman/fish farmer</c:v>
                </c:pt>
              </c:strCache>
            </c:strRef>
          </c:cat>
          <c:val>
            <c:numRef>
              <c:f>voluntary!$E$2:$E$8</c:f>
              <c:numCache>
                <c:formatCode>0%</c:formatCode>
                <c:ptCount val="7"/>
                <c:pt idx="0">
                  <c:v>0.84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0.15</c:v>
                </c:pt>
                <c:pt idx="4">
                  <c:v>0.1</c:v>
                </c:pt>
                <c:pt idx="5">
                  <c:v>0.26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E-4492-B70A-06E8B6519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826392"/>
        <c:axId val="715819176"/>
      </c:radarChart>
      <c:catAx>
        <c:axId val="71582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5819176"/>
        <c:crosses val="autoZero"/>
        <c:auto val="1"/>
        <c:lblAlgn val="ctr"/>
        <c:lblOffset val="100"/>
        <c:noMultiLvlLbl val="0"/>
      </c:catAx>
      <c:valAx>
        <c:axId val="71581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582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20428696412949"/>
          <c:y val="0.65277777777777779"/>
          <c:w val="0.18159120734908135"/>
          <c:h val="0.32847003499562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85673665791777"/>
          <c:y val="6.2569626713327497E-2"/>
          <c:w val="0.4995089676290464"/>
          <c:h val="0.83251494604841059"/>
        </c:manualLayout>
      </c:layout>
      <c:radarChart>
        <c:radarStyle val="marker"/>
        <c:varyColors val="0"/>
        <c:ser>
          <c:idx val="0"/>
          <c:order val="0"/>
          <c:tx>
            <c:strRef>
              <c:f>voluntary!$A$14</c:f>
              <c:strCache>
                <c:ptCount val="1"/>
                <c:pt idx="0">
                  <c:v>Catch/ production date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voluntary!$B$14:$I$14</c:f>
              <c:numCache>
                <c:formatCode>0%</c:formatCode>
                <c:ptCount val="8"/>
                <c:pt idx="0">
                  <c:v>0.67</c:v>
                </c:pt>
                <c:pt idx="1">
                  <c:v>0.85</c:v>
                </c:pt>
                <c:pt idx="2">
                  <c:v>0.79</c:v>
                </c:pt>
                <c:pt idx="3">
                  <c:v>0.77</c:v>
                </c:pt>
                <c:pt idx="4">
                  <c:v>0.8</c:v>
                </c:pt>
                <c:pt idx="5">
                  <c:v>0.85</c:v>
                </c:pt>
                <c:pt idx="6">
                  <c:v>0.86</c:v>
                </c:pt>
                <c:pt idx="7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0-42D9-9C70-4A272B16FF33}"/>
            </c:ext>
          </c:extLst>
        </c:ser>
        <c:ser>
          <c:idx val="1"/>
          <c:order val="1"/>
          <c:tx>
            <c:strRef>
              <c:f>voluntary!$A$15</c:f>
              <c:strCache>
                <c:ptCount val="1"/>
                <c:pt idx="0">
                  <c:v>Port where the product was landed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voluntary!$B$15:$I$15</c:f>
              <c:numCache>
                <c:formatCode>0%</c:formatCode>
                <c:ptCount val="8"/>
                <c:pt idx="0">
                  <c:v>0.13</c:v>
                </c:pt>
                <c:pt idx="1">
                  <c:v>0.21</c:v>
                </c:pt>
                <c:pt idx="2">
                  <c:v>0.21</c:v>
                </c:pt>
                <c:pt idx="3">
                  <c:v>0.16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0.14000000000000001</c:v>
                </c:pt>
                <c:pt idx="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0-42D9-9C70-4A272B16FF33}"/>
            </c:ext>
          </c:extLst>
        </c:ser>
        <c:ser>
          <c:idx val="2"/>
          <c:order val="2"/>
          <c:tx>
            <c:strRef>
              <c:f>voluntary!$A$16</c:f>
              <c:strCache>
                <c:ptCount val="1"/>
                <c:pt idx="0">
                  <c:v>Flag state of the ship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voluntary!$B$16:$I$16</c:f>
              <c:numCache>
                <c:formatCode>0%</c:formatCode>
                <c:ptCount val="8"/>
                <c:pt idx="0">
                  <c:v>0.34</c:v>
                </c:pt>
                <c:pt idx="1">
                  <c:v>0.41</c:v>
                </c:pt>
                <c:pt idx="2">
                  <c:v>0.36</c:v>
                </c:pt>
                <c:pt idx="3">
                  <c:v>0.26</c:v>
                </c:pt>
                <c:pt idx="4">
                  <c:v>0.19</c:v>
                </c:pt>
                <c:pt idx="5">
                  <c:v>0.31</c:v>
                </c:pt>
                <c:pt idx="6">
                  <c:v>0.26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0-42D9-9C70-4A272B16FF33}"/>
            </c:ext>
          </c:extLst>
        </c:ser>
        <c:ser>
          <c:idx val="3"/>
          <c:order val="3"/>
          <c:tx>
            <c:strRef>
              <c:f>voluntary!$A$17</c:f>
              <c:strCache>
                <c:ptCount val="1"/>
                <c:pt idx="0">
                  <c:v>Ethical information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voluntary!$B$17:$I$17</c:f>
              <c:numCache>
                <c:formatCode>0%</c:formatCode>
                <c:ptCount val="8"/>
                <c:pt idx="0">
                  <c:v>0.26</c:v>
                </c:pt>
                <c:pt idx="1">
                  <c:v>0.25</c:v>
                </c:pt>
                <c:pt idx="2">
                  <c:v>0.25</c:v>
                </c:pt>
                <c:pt idx="3">
                  <c:v>0.19</c:v>
                </c:pt>
                <c:pt idx="4">
                  <c:v>0.28999999999999998</c:v>
                </c:pt>
                <c:pt idx="5">
                  <c:v>0.04</c:v>
                </c:pt>
                <c:pt idx="6">
                  <c:v>0.12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E0-42D9-9C70-4A272B16FF33}"/>
            </c:ext>
          </c:extLst>
        </c:ser>
        <c:ser>
          <c:idx val="4"/>
          <c:order val="4"/>
          <c:tx>
            <c:strRef>
              <c:f>voluntary!$A$18</c:f>
              <c:strCache>
                <c:ptCount val="1"/>
                <c:pt idx="0">
                  <c:v>Social information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voluntary!$B$18:$I$18</c:f>
              <c:numCache>
                <c:formatCode>0%</c:formatCode>
                <c:ptCount val="8"/>
                <c:pt idx="0">
                  <c:v>0.22</c:v>
                </c:pt>
                <c:pt idx="1">
                  <c:v>0.13</c:v>
                </c:pt>
                <c:pt idx="2">
                  <c:v>0.2</c:v>
                </c:pt>
                <c:pt idx="3">
                  <c:v>0.15</c:v>
                </c:pt>
                <c:pt idx="4">
                  <c:v>0.24</c:v>
                </c:pt>
                <c:pt idx="5">
                  <c:v>0.08</c:v>
                </c:pt>
                <c:pt idx="6">
                  <c:v>0.11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E0-42D9-9C70-4A272B16FF33}"/>
            </c:ext>
          </c:extLst>
        </c:ser>
        <c:ser>
          <c:idx val="5"/>
          <c:order val="5"/>
          <c:tx>
            <c:strRef>
              <c:f>voluntary!$A$19</c:f>
              <c:strCache>
                <c:ptCount val="1"/>
                <c:pt idx="0">
                  <c:v>Environmental information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voluntary!$B$19:$I$19</c:f>
              <c:numCache>
                <c:formatCode>0%</c:formatCode>
                <c:ptCount val="8"/>
                <c:pt idx="0">
                  <c:v>0.3</c:v>
                </c:pt>
                <c:pt idx="1">
                  <c:v>0.43</c:v>
                </c:pt>
                <c:pt idx="2">
                  <c:v>0.39</c:v>
                </c:pt>
                <c:pt idx="3">
                  <c:v>0.32</c:v>
                </c:pt>
                <c:pt idx="4">
                  <c:v>0.2</c:v>
                </c:pt>
                <c:pt idx="5">
                  <c:v>0.38</c:v>
                </c:pt>
                <c:pt idx="6">
                  <c:v>0.24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E0-42D9-9C70-4A272B16FF33}"/>
            </c:ext>
          </c:extLst>
        </c:ser>
        <c:ser>
          <c:idx val="6"/>
          <c:order val="6"/>
          <c:tx>
            <c:strRef>
              <c:f>voluntary!$A$20</c:f>
              <c:strCache>
                <c:ptCount val="1"/>
                <c:pt idx="0">
                  <c:v>Information on fisherman/fish farmer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voluntary!$B$13:$I$13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voluntary!$B$20:$I$20</c:f>
              <c:numCache>
                <c:formatCode>0%</c:formatCode>
                <c:ptCount val="8"/>
                <c:pt idx="0">
                  <c:v>0.31</c:v>
                </c:pt>
                <c:pt idx="1">
                  <c:v>0.3</c:v>
                </c:pt>
                <c:pt idx="2">
                  <c:v>0.35</c:v>
                </c:pt>
                <c:pt idx="3">
                  <c:v>0.25</c:v>
                </c:pt>
                <c:pt idx="4">
                  <c:v>0.47</c:v>
                </c:pt>
                <c:pt idx="5">
                  <c:v>0.16</c:v>
                </c:pt>
                <c:pt idx="6">
                  <c:v>0.21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E0-42D9-9C70-4A272B16F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97160"/>
        <c:axId val="606596176"/>
      </c:radarChart>
      <c:catAx>
        <c:axId val="60659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596176"/>
        <c:crosses val="autoZero"/>
        <c:auto val="1"/>
        <c:lblAlgn val="ctr"/>
        <c:lblOffset val="100"/>
        <c:noMultiLvlLbl val="0"/>
      </c:catAx>
      <c:valAx>
        <c:axId val="6065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59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036679790026247"/>
          <c:y val="3.7037037037037035E-2"/>
          <c:w val="0.28482174103237096"/>
          <c:h val="0.96296296296296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077022828336289E-2"/>
          <c:y val="2.780071973245532E-2"/>
          <c:w val="0.84599905291770028"/>
          <c:h val="0.90683701468523348"/>
        </c:manualLayout>
      </c:layout>
      <c:scatterChart>
        <c:scatterStyle val="lineMarker"/>
        <c:varyColors val="0"/>
        <c:ser>
          <c:idx val="0"/>
          <c:order val="0"/>
          <c:tx>
            <c:strRef>
              <c:f>'products (2)'!$B$60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6180669018427106E-3"/>
                  <c:y val="3.8656283244023024E-2"/>
                </c:manualLayout>
              </c:layout>
              <c:spPr>
                <a:solidFill>
                  <a:srgbClr val="FFFFFF"/>
                </a:solidFill>
                <a:ln w="25400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(2)'!$B$61</c:f>
              <c:numCache>
                <c:formatCode>0%</c:formatCode>
                <c:ptCount val="1"/>
                <c:pt idx="0">
                  <c:v>0.37</c:v>
                </c:pt>
              </c:numCache>
            </c:numRef>
          </c:xVal>
          <c:yVal>
            <c:numRef>
              <c:f>'products (2)'!$B$62</c:f>
              <c:numCache>
                <c:formatCode>0%</c:formatCode>
                <c:ptCount val="1"/>
                <c:pt idx="0">
                  <c:v>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BD-42F7-93C6-65E8EF3100C5}"/>
            </c:ext>
          </c:extLst>
        </c:ser>
        <c:ser>
          <c:idx val="1"/>
          <c:order val="1"/>
          <c:tx>
            <c:strRef>
              <c:f>'products (2)'!$C$60</c:f>
              <c:strCache>
                <c:ptCount val="1"/>
                <c:pt idx="0">
                  <c:v> 15-24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9416802822112528E-2"/>
                  <c:y val="-2.65761947302658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(2)'!$C$61</c:f>
              <c:numCache>
                <c:formatCode>0%</c:formatCode>
                <c:ptCount val="1"/>
                <c:pt idx="0">
                  <c:v>0.49</c:v>
                </c:pt>
              </c:numCache>
            </c:numRef>
          </c:xVal>
          <c:yVal>
            <c:numRef>
              <c:f>'products (2)'!$C$62</c:f>
              <c:numCache>
                <c:formatCode>0%</c:formatCode>
                <c:ptCount val="1"/>
                <c:pt idx="0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BD-42F7-93C6-65E8EF3100C5}"/>
            </c:ext>
          </c:extLst>
        </c:ser>
        <c:ser>
          <c:idx val="2"/>
          <c:order val="2"/>
          <c:tx>
            <c:strRef>
              <c:f>'products (2)'!$D$60</c:f>
              <c:strCache>
                <c:ptCount val="1"/>
                <c:pt idx="0">
                  <c:v> 25-39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6180669018427105E-2"/>
                  <c:y val="-4.10723009467746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(2)'!$D$61</c:f>
              <c:numCache>
                <c:formatCode>0%</c:formatCode>
                <c:ptCount val="1"/>
                <c:pt idx="0">
                  <c:v>0.47</c:v>
                </c:pt>
              </c:numCache>
            </c:numRef>
          </c:xVal>
          <c:yVal>
            <c:numRef>
              <c:f>'products (2)'!$D$62</c:f>
              <c:numCache>
                <c:formatCode>0%</c:formatCode>
                <c:ptCount val="1"/>
                <c:pt idx="0">
                  <c:v>0.52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BD-42F7-93C6-65E8EF3100C5}"/>
            </c:ext>
          </c:extLst>
        </c:ser>
        <c:ser>
          <c:idx val="3"/>
          <c:order val="3"/>
          <c:tx>
            <c:strRef>
              <c:f>'products (2)'!$E$60</c:f>
              <c:strCache>
                <c:ptCount val="1"/>
                <c:pt idx="0">
                  <c:v> 40-54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9.7084014110562639E-3"/>
                  <c:y val="-6.76484956770404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(2)'!$E$61</c:f>
              <c:numCache>
                <c:formatCode>0%</c:formatCode>
                <c:ptCount val="1"/>
                <c:pt idx="0">
                  <c:v>0.36</c:v>
                </c:pt>
              </c:numCache>
            </c:numRef>
          </c:xVal>
          <c:yVal>
            <c:numRef>
              <c:f>'products (2)'!$E$62</c:f>
              <c:numCache>
                <c:formatCode>0%</c:formatCode>
                <c:ptCount val="1"/>
                <c:pt idx="0">
                  <c:v>0.64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9BD-42F7-93C6-65E8EF3100C5}"/>
            </c:ext>
          </c:extLst>
        </c:ser>
        <c:ser>
          <c:idx val="4"/>
          <c:order val="4"/>
          <c:tx>
            <c:strRef>
              <c:f>'products (2)'!$F$60</c:f>
              <c:strCache>
                <c:ptCount val="1"/>
                <c:pt idx="0">
                  <c:v> 55 +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(2)'!$F$61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xVal>
          <c:yVal>
            <c:numRef>
              <c:f>'products (2)'!$F$62</c:f>
              <c:numCache>
                <c:formatCode>0%</c:formatCode>
                <c:ptCount val="1"/>
                <c:pt idx="0">
                  <c:v>0.71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9BD-42F7-93C6-65E8EF3100C5}"/>
            </c:ext>
          </c:extLst>
        </c:ser>
        <c:ser>
          <c:idx val="5"/>
          <c:order val="5"/>
          <c:tx>
            <c:strRef>
              <c:f>'products (2)'!$G$60</c:f>
              <c:strCache>
                <c:ptCount val="1"/>
                <c:pt idx="0">
                  <c:v>S-E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(2)'!$G$61</c:f>
              <c:numCache>
                <c:formatCode>0%</c:formatCode>
                <c:ptCount val="1"/>
                <c:pt idx="0">
                  <c:v>0.5</c:v>
                </c:pt>
              </c:numCache>
            </c:numRef>
          </c:xVal>
          <c:yVal>
            <c:numRef>
              <c:f>'products (2)'!$G$62</c:f>
              <c:numCache>
                <c:formatCode>0%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9BD-42F7-93C6-65E8EF3100C5}"/>
            </c:ext>
          </c:extLst>
        </c:ser>
        <c:ser>
          <c:idx val="6"/>
          <c:order val="6"/>
          <c:tx>
            <c:strRef>
              <c:f>'products (2)'!$H$60</c:f>
              <c:strCache>
                <c:ptCount val="1"/>
                <c:pt idx="0">
                  <c:v>MAN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(2)'!$H$61</c:f>
              <c:numCache>
                <c:formatCode>0%</c:formatCode>
                <c:ptCount val="1"/>
                <c:pt idx="0">
                  <c:v>0.45</c:v>
                </c:pt>
              </c:numCache>
            </c:numRef>
          </c:xVal>
          <c:yVal>
            <c:numRef>
              <c:f>'products (2)'!$H$62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9BD-42F7-93C6-65E8EF3100C5}"/>
            </c:ext>
          </c:extLst>
        </c:ser>
        <c:ser>
          <c:idx val="7"/>
          <c:order val="7"/>
          <c:tx>
            <c:strRef>
              <c:f>'products (2)'!$I$60</c:f>
              <c:strCache>
                <c:ptCount val="1"/>
                <c:pt idx="0">
                  <c:v>OWC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4.8542007055282508E-3"/>
                  <c:y val="7.00645133797919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(2)'!$I$61</c:f>
              <c:numCache>
                <c:formatCode>0%</c:formatCode>
                <c:ptCount val="1"/>
                <c:pt idx="0">
                  <c:v>0.38</c:v>
                </c:pt>
              </c:numCache>
            </c:numRef>
          </c:xVal>
          <c:yVal>
            <c:numRef>
              <c:f>'products (2)'!$I$62</c:f>
              <c:numCache>
                <c:formatCode>0%</c:formatCode>
                <c:ptCount val="1"/>
                <c:pt idx="0">
                  <c:v>0.59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9BD-42F7-93C6-65E8EF3100C5}"/>
            </c:ext>
          </c:extLst>
        </c:ser>
        <c:ser>
          <c:idx val="8"/>
          <c:order val="8"/>
          <c:tx>
            <c:strRef>
              <c:f>'products (2)'!$J$60</c:f>
              <c:strCache>
                <c:ptCount val="1"/>
                <c:pt idx="0">
                  <c:v>MAW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3.8833605644224937E-2"/>
                  <c:y val="-2.416017702751533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(2)'!$J$61</c:f>
              <c:numCache>
                <c:formatCode>0%</c:formatCode>
                <c:ptCount val="1"/>
                <c:pt idx="0">
                  <c:v>0.41</c:v>
                </c:pt>
              </c:numCache>
            </c:numRef>
          </c:xVal>
          <c:yVal>
            <c:numRef>
              <c:f>'products (2)'!$J$62</c:f>
              <c:numCache>
                <c:formatCode>0%</c:formatCode>
                <c:ptCount val="1"/>
                <c:pt idx="0">
                  <c:v>0.59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9BD-42F7-93C6-65E8EF3100C5}"/>
            </c:ext>
          </c:extLst>
        </c:ser>
        <c:ser>
          <c:idx val="9"/>
          <c:order val="9"/>
          <c:tx>
            <c:strRef>
              <c:f>'products (2)'!$K$60</c:f>
              <c:strCache>
                <c:ptCount val="1"/>
                <c:pt idx="0">
                  <c:v>HOU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(2)'!$K$61</c:f>
              <c:numCache>
                <c:formatCode>0%</c:formatCode>
                <c:ptCount val="1"/>
                <c:pt idx="0">
                  <c:v>0.17</c:v>
                </c:pt>
              </c:numCache>
            </c:numRef>
          </c:xVal>
          <c:yVal>
            <c:numRef>
              <c:f>'products (2)'!$K$62</c:f>
              <c:numCache>
                <c:formatCode>0%</c:formatCode>
                <c:ptCount val="1"/>
                <c:pt idx="0">
                  <c:v>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E9BD-42F7-93C6-65E8EF3100C5}"/>
            </c:ext>
          </c:extLst>
        </c:ser>
        <c:ser>
          <c:idx val="10"/>
          <c:order val="10"/>
          <c:tx>
            <c:strRef>
              <c:f>'products (2)'!$L$60</c:f>
              <c:strCache>
                <c:ptCount val="1"/>
                <c:pt idx="0">
                  <c:v>UNE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(2)'!$L$61</c:f>
              <c:numCache>
                <c:formatCode>0%</c:formatCode>
                <c:ptCount val="1"/>
                <c:pt idx="0">
                  <c:v>0.25</c:v>
                </c:pt>
              </c:numCache>
            </c:numRef>
          </c:xVal>
          <c:yVal>
            <c:numRef>
              <c:f>'products (2)'!$L$62</c:f>
              <c:numCache>
                <c:formatCode>0%</c:formatCode>
                <c:ptCount val="1"/>
                <c:pt idx="0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9BD-42F7-93C6-65E8EF3100C5}"/>
            </c:ext>
          </c:extLst>
        </c:ser>
        <c:ser>
          <c:idx val="11"/>
          <c:order val="11"/>
          <c:tx>
            <c:strRef>
              <c:f>'products (2)'!$M$60</c:f>
              <c:strCache>
                <c:ptCount val="1"/>
                <c:pt idx="0">
                  <c:v>RET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4.8542007055281909E-3"/>
                  <c:y val="4.5904336352277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9BD-42F7-93C6-65E8EF3100C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(2)'!$M$61</c:f>
              <c:numCache>
                <c:formatCode>0%</c:formatCode>
                <c:ptCount val="1"/>
                <c:pt idx="0">
                  <c:v>0.25</c:v>
                </c:pt>
              </c:numCache>
            </c:numRef>
          </c:xVal>
          <c:yVal>
            <c:numRef>
              <c:f>'products (2)'!$M$62</c:f>
              <c:numCache>
                <c:formatCode>0%</c:formatCode>
                <c:ptCount val="1"/>
                <c:pt idx="0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E9BD-42F7-93C6-65E8EF3100C5}"/>
            </c:ext>
          </c:extLst>
        </c:ser>
        <c:ser>
          <c:idx val="12"/>
          <c:order val="12"/>
          <c:tx>
            <c:strRef>
              <c:f>'products (2)'!$N$60</c:f>
              <c:strCache>
                <c:ptCount val="1"/>
                <c:pt idx="0">
                  <c:v>STU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(2)'!$N$61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'products (2)'!$N$62</c:f>
              <c:numCache>
                <c:formatCode>0%</c:formatCode>
                <c:ptCount val="1"/>
                <c:pt idx="0">
                  <c:v>0.43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E9BD-42F7-93C6-65E8EF310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638080"/>
        <c:axId val="78648064"/>
      </c:scatterChart>
      <c:valAx>
        <c:axId val="78638080"/>
        <c:scaling>
          <c:orientation val="minMax"/>
          <c:min val="0.1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900" b="1" i="0" baseline="0">
                    <a:effectLst/>
                  </a:rPr>
                  <a:t>Rarely or never</a:t>
                </a:r>
                <a:endParaRPr lang="fr-BE" sz="9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8648064"/>
        <c:crossesAt val="0.63000000000000012"/>
        <c:crossBetween val="midCat"/>
      </c:valAx>
      <c:valAx>
        <c:axId val="78648064"/>
        <c:scaling>
          <c:orientation val="minMax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000" b="1" i="0" u="none" strike="noStrike" baseline="0">
                    <a:effectLst/>
                  </a:rPr>
                  <a:t>At least 'From time to time</a:t>
                </a:r>
                <a:endParaRPr lang="fr-BE"/>
              </a:p>
            </c:rich>
          </c:tx>
          <c:layout>
            <c:manualLayout>
              <c:xMode val="edge"/>
              <c:yMode val="edge"/>
              <c:x val="3.263096152444863E-2"/>
              <c:y val="0.3439787289261612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78638080"/>
        <c:crossesAt val="0.37000000000000005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94444444444444"/>
          <c:y val="6.3888897040359424E-2"/>
          <c:w val="0.83748622047244103"/>
          <c:h val="0.79422451078250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'products (2)'!$B$72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 w="19050">
                <a:solidFill>
                  <a:srgbClr val="FF0000"/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(2)'!$B$73</c:f>
              <c:numCache>
                <c:formatCode>0%</c:formatCode>
                <c:ptCount val="1"/>
                <c:pt idx="0">
                  <c:v>0.46</c:v>
                </c:pt>
              </c:numCache>
            </c:numRef>
          </c:xVal>
          <c:yVal>
            <c:numRef>
              <c:f>'products (2)'!$B$74</c:f>
              <c:numCache>
                <c:formatCode>0%</c:formatCode>
                <c:ptCount val="1"/>
                <c:pt idx="0">
                  <c:v>0.54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C6-4E1A-A339-4330369E4E6B}"/>
            </c:ext>
          </c:extLst>
        </c:ser>
        <c:ser>
          <c:idx val="1"/>
          <c:order val="1"/>
          <c:tx>
            <c:strRef>
              <c:f>'products (2)'!$C$72</c:f>
              <c:strCache>
                <c:ptCount val="1"/>
                <c:pt idx="0">
                  <c:v> 15-24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2.7397171619550364E-2"/>
                  <c:y val="-5.039122637167307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(2)'!$C$73</c:f>
              <c:numCache>
                <c:formatCode>0%</c:formatCode>
                <c:ptCount val="1"/>
                <c:pt idx="0">
                  <c:v>0.52</c:v>
                </c:pt>
              </c:numCache>
            </c:numRef>
          </c:xVal>
          <c:yVal>
            <c:numRef>
              <c:f>'products (2)'!$C$74</c:f>
              <c:numCache>
                <c:formatCode>0%</c:formatCode>
                <c:ptCount val="1"/>
                <c:pt idx="0">
                  <c:v>0.48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C6-4E1A-A339-4330369E4E6B}"/>
            </c:ext>
          </c:extLst>
        </c:ser>
        <c:ser>
          <c:idx val="2"/>
          <c:order val="2"/>
          <c:tx>
            <c:strRef>
              <c:f>'products (2)'!$D$72</c:f>
              <c:strCache>
                <c:ptCount val="1"/>
                <c:pt idx="0">
                  <c:v> 25-39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136969678665693E-3"/>
                  <c:y val="-4.031298109733848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(2)'!$D$73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xVal>
          <c:yVal>
            <c:numRef>
              <c:f>'products (2)'!$D$74</c:f>
              <c:numCache>
                <c:formatCode>0%</c:formatCode>
                <c:ptCount val="1"/>
                <c:pt idx="0">
                  <c:v>0.43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C6-4E1A-A339-4330369E4E6B}"/>
            </c:ext>
          </c:extLst>
        </c:ser>
        <c:ser>
          <c:idx val="3"/>
          <c:order val="3"/>
          <c:tx>
            <c:strRef>
              <c:f>'products (2)'!$E$72</c:f>
              <c:strCache>
                <c:ptCount val="1"/>
                <c:pt idx="0">
                  <c:v> 40-54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(2)'!$E$73</c:f>
              <c:numCache>
                <c:formatCode>0%</c:formatCode>
                <c:ptCount val="1"/>
                <c:pt idx="0">
                  <c:v>0.42</c:v>
                </c:pt>
              </c:numCache>
            </c:numRef>
          </c:xVal>
          <c:yVal>
            <c:numRef>
              <c:f>'products (2)'!$E$74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C6-4E1A-A339-4330369E4E6B}"/>
            </c:ext>
          </c:extLst>
        </c:ser>
        <c:ser>
          <c:idx val="4"/>
          <c:order val="4"/>
          <c:tx>
            <c:strRef>
              <c:f>'products (2)'!$F$72</c:f>
              <c:strCache>
                <c:ptCount val="1"/>
                <c:pt idx="0">
                  <c:v> 55 +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(2)'!$F$73</c:f>
              <c:numCache>
                <c:formatCode>0%</c:formatCode>
                <c:ptCount val="1"/>
                <c:pt idx="0">
                  <c:v>0.4</c:v>
                </c:pt>
              </c:numCache>
            </c:numRef>
          </c:xVal>
          <c:yVal>
            <c:numRef>
              <c:f>'products (2)'!$F$74</c:f>
              <c:numCache>
                <c:formatCode>0%</c:formatCode>
                <c:ptCount val="1"/>
                <c:pt idx="0">
                  <c:v>0.59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C6-4E1A-A339-4330369E4E6B}"/>
            </c:ext>
          </c:extLst>
        </c:ser>
        <c:ser>
          <c:idx val="5"/>
          <c:order val="5"/>
          <c:tx>
            <c:strRef>
              <c:f>'products (2)'!$G$72</c:f>
              <c:strCache>
                <c:ptCount val="1"/>
                <c:pt idx="0">
                  <c:v>S-E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(2)'!$G$73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xVal>
          <c:yVal>
            <c:numRef>
              <c:f>'products (2)'!$G$74</c:f>
              <c:numCache>
                <c:formatCode>0%</c:formatCode>
                <c:ptCount val="1"/>
                <c:pt idx="0">
                  <c:v>0.42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6C6-4E1A-A339-4330369E4E6B}"/>
            </c:ext>
          </c:extLst>
        </c:ser>
        <c:ser>
          <c:idx val="6"/>
          <c:order val="6"/>
          <c:tx>
            <c:strRef>
              <c:f>'products (2)'!$H$72</c:f>
              <c:strCache>
                <c:ptCount val="1"/>
                <c:pt idx="0">
                  <c:v>MAN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7123232262218977E-3"/>
                  <c:y val="-2.26760518672528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(2)'!$H$73</c:f>
              <c:numCache>
                <c:formatCode>0%</c:formatCode>
                <c:ptCount val="1"/>
                <c:pt idx="0">
                  <c:v>0.42</c:v>
                </c:pt>
              </c:numCache>
            </c:numRef>
          </c:xVal>
          <c:yVal>
            <c:numRef>
              <c:f>'products (2)'!$H$74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6C6-4E1A-A339-4330369E4E6B}"/>
            </c:ext>
          </c:extLst>
        </c:ser>
        <c:ser>
          <c:idx val="7"/>
          <c:order val="7"/>
          <c:tx>
            <c:strRef>
              <c:f>'products (2)'!$I$72</c:f>
              <c:strCache>
                <c:ptCount val="1"/>
                <c:pt idx="0">
                  <c:v>OWC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(2)'!$I$73</c:f>
              <c:numCache>
                <c:formatCode>0%</c:formatCode>
                <c:ptCount val="1"/>
                <c:pt idx="0">
                  <c:v>0.44</c:v>
                </c:pt>
              </c:numCache>
            </c:numRef>
          </c:xVal>
          <c:yVal>
            <c:numRef>
              <c:f>'products (2)'!$I$74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6C6-4E1A-A339-4330369E4E6B}"/>
            </c:ext>
          </c:extLst>
        </c:ser>
        <c:ser>
          <c:idx val="8"/>
          <c:order val="8"/>
          <c:tx>
            <c:strRef>
              <c:f>'products (2)'!$J$72</c:f>
              <c:strCache>
                <c:ptCount val="1"/>
                <c:pt idx="0">
                  <c:v>MAW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7123232262218977E-3"/>
                  <c:y val="-4.03129810973383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(2)'!$J$73</c:f>
              <c:numCache>
                <c:formatCode>0%</c:formatCode>
                <c:ptCount val="1"/>
                <c:pt idx="0">
                  <c:v>0.5</c:v>
                </c:pt>
              </c:numCache>
            </c:numRef>
          </c:xVal>
          <c:yVal>
            <c:numRef>
              <c:f>'products (2)'!$J$74</c:f>
              <c:numCache>
                <c:formatCode>0%</c:formatCode>
                <c:ptCount val="1"/>
                <c:pt idx="0">
                  <c:v>0.49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6C6-4E1A-A339-4330369E4E6B}"/>
            </c:ext>
          </c:extLst>
        </c:ser>
        <c:ser>
          <c:idx val="9"/>
          <c:order val="9"/>
          <c:tx>
            <c:strRef>
              <c:f>'products (2)'!$K$72</c:f>
              <c:strCache>
                <c:ptCount val="1"/>
                <c:pt idx="0">
                  <c:v>HOU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(2)'!$K$73</c:f>
              <c:numCache>
                <c:formatCode>0%</c:formatCode>
                <c:ptCount val="1"/>
                <c:pt idx="0">
                  <c:v>0.39</c:v>
                </c:pt>
              </c:numCache>
            </c:numRef>
          </c:xVal>
          <c:yVal>
            <c:numRef>
              <c:f>'products (2)'!$K$74</c:f>
              <c:numCache>
                <c:formatCode>0%</c:formatCode>
                <c:ptCount val="1"/>
                <c:pt idx="0">
                  <c:v>0.61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6C6-4E1A-A339-4330369E4E6B}"/>
            </c:ext>
          </c:extLst>
        </c:ser>
        <c:ser>
          <c:idx val="10"/>
          <c:order val="10"/>
          <c:tx>
            <c:strRef>
              <c:f>'products (2)'!$L$72</c:f>
              <c:strCache>
                <c:ptCount val="1"/>
                <c:pt idx="0">
                  <c:v>UNE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6.8492929048876222E-3"/>
                  <c:y val="-2.771517450442014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(2)'!$L$73</c:f>
              <c:numCache>
                <c:formatCode>0%</c:formatCode>
                <c:ptCount val="1"/>
                <c:pt idx="0">
                  <c:v>0.38</c:v>
                </c:pt>
              </c:numCache>
            </c:numRef>
          </c:xVal>
          <c:yVal>
            <c:numRef>
              <c:f>'products (2)'!$L$74</c:f>
              <c:numCache>
                <c:formatCode>0%</c:formatCode>
                <c:ptCount val="1"/>
                <c:pt idx="0">
                  <c:v>0.62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6C6-4E1A-A339-4330369E4E6B}"/>
            </c:ext>
          </c:extLst>
        </c:ser>
        <c:ser>
          <c:idx val="11"/>
          <c:order val="11"/>
          <c:tx>
            <c:strRef>
              <c:f>'products (2)'!$M$72</c:f>
              <c:strCache>
                <c:ptCount val="1"/>
                <c:pt idx="0">
                  <c:v>RET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541090903599711E-2"/>
                  <c:y val="7.30672782389257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6C6-4E1A-A339-4330369E4E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(2)'!$M$73</c:f>
              <c:numCache>
                <c:formatCode>0%</c:formatCode>
                <c:ptCount val="1"/>
                <c:pt idx="0">
                  <c:v>0.38</c:v>
                </c:pt>
              </c:numCache>
            </c:numRef>
          </c:xVal>
          <c:yVal>
            <c:numRef>
              <c:f>'products (2)'!$M$74</c:f>
              <c:numCache>
                <c:formatCode>0%</c:formatCode>
                <c:ptCount val="1"/>
                <c:pt idx="0">
                  <c:v>0.61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6C6-4E1A-A339-4330369E4E6B}"/>
            </c:ext>
          </c:extLst>
        </c:ser>
        <c:ser>
          <c:idx val="12"/>
          <c:order val="12"/>
          <c:tx>
            <c:strRef>
              <c:f>'products (2)'!$N$72</c:f>
              <c:strCache>
                <c:ptCount val="1"/>
                <c:pt idx="0">
                  <c:v>STU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(2)'!$N$73</c:f>
              <c:numCache>
                <c:formatCode>0%</c:formatCode>
                <c:ptCount val="1"/>
                <c:pt idx="0">
                  <c:v>0.63</c:v>
                </c:pt>
              </c:numCache>
            </c:numRef>
          </c:xVal>
          <c:yVal>
            <c:numRef>
              <c:f>'products (2)'!$N$74</c:f>
              <c:numCache>
                <c:formatCode>0%</c:formatCode>
                <c:ptCount val="1"/>
                <c:pt idx="0">
                  <c:v>0.37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6C6-4E1A-A339-4330369E4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480"/>
        <c:axId val="79298944"/>
      </c:scatterChart>
      <c:valAx>
        <c:axId val="79268480"/>
        <c:scaling>
          <c:orientation val="minMax"/>
          <c:min val="0.35000000000000003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fr-BE" sz="1100" b="1" i="0" baseline="0">
                    <a:effectLst/>
                  </a:rPr>
                  <a:t>Rarely or never</a:t>
                </a:r>
                <a:endParaRPr lang="fr-BE" sz="110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9298944"/>
        <c:crossesAt val="0.54"/>
        <c:crossBetween val="midCat"/>
      </c:valAx>
      <c:valAx>
        <c:axId val="79298944"/>
        <c:scaling>
          <c:orientation val="minMax"/>
          <c:min val="0.35000000000000003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At least 'From time to time</a:t>
                </a:r>
              </a:p>
            </c:rich>
          </c:tx>
          <c:layout>
            <c:manualLayout>
              <c:xMode val="edge"/>
              <c:yMode val="edge"/>
              <c:x val="3.3333333333333333E-2"/>
              <c:y val="0.1437395378786957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79268480"/>
        <c:crossesAt val="0.46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29284375046532E-2"/>
          <c:y val="2.8960918722435818E-2"/>
          <c:w val="0.89907865334550452"/>
          <c:h val="0.90390240605737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'products (2)'!$B$90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9.0912006340647146E-3"/>
                  <c:y val="-3.422654030833328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552-4D14-9D1F-CA4874923F3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FF0000"/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(2)'!$B$91</c:f>
              <c:numCache>
                <c:formatCode>0%</c:formatCode>
                <c:ptCount val="1"/>
                <c:pt idx="0">
                  <c:v>0.3</c:v>
                </c:pt>
              </c:numCache>
            </c:numRef>
          </c:xVal>
          <c:yVal>
            <c:numRef>
              <c:f>'products (2)'!$B$92</c:f>
              <c:numCache>
                <c:formatCode>0%</c:formatCode>
                <c:ptCount val="1"/>
                <c:pt idx="0">
                  <c:v>0.69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2-4D14-9D1F-CA4874923F37}"/>
            </c:ext>
          </c:extLst>
        </c:ser>
        <c:ser>
          <c:idx val="1"/>
          <c:order val="1"/>
          <c:tx>
            <c:strRef>
              <c:f>'products (2)'!$C$90</c:f>
              <c:strCache>
                <c:ptCount val="1"/>
                <c:pt idx="0">
                  <c:v> 15-24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(2)'!$C$91</c:f>
              <c:numCache>
                <c:formatCode>0%</c:formatCode>
                <c:ptCount val="1"/>
                <c:pt idx="0">
                  <c:v>0.42</c:v>
                </c:pt>
              </c:numCache>
            </c:numRef>
          </c:xVal>
          <c:yVal>
            <c:numRef>
              <c:f>'products (2)'!$C$92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2-4D14-9D1F-CA4874923F37}"/>
            </c:ext>
          </c:extLst>
        </c:ser>
        <c:ser>
          <c:idx val="2"/>
          <c:order val="2"/>
          <c:tx>
            <c:strRef>
              <c:f>'products (2)'!$D$90</c:f>
              <c:strCache>
                <c:ptCount val="1"/>
                <c:pt idx="0">
                  <c:v> 25-39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(2)'!$D$91</c:f>
              <c:numCache>
                <c:formatCode>0%</c:formatCode>
                <c:ptCount val="1"/>
                <c:pt idx="0">
                  <c:v>0.42</c:v>
                </c:pt>
              </c:numCache>
            </c:numRef>
          </c:xVal>
          <c:yVal>
            <c:numRef>
              <c:f>'products (2)'!$D$92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52-4D14-9D1F-CA4874923F37}"/>
            </c:ext>
          </c:extLst>
        </c:ser>
        <c:ser>
          <c:idx val="3"/>
          <c:order val="3"/>
          <c:tx>
            <c:strRef>
              <c:f>'products (2)'!$E$90</c:f>
              <c:strCache>
                <c:ptCount val="1"/>
                <c:pt idx="0">
                  <c:v> 40-54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(2)'!$E$91</c:f>
              <c:numCache>
                <c:formatCode>0%</c:formatCode>
                <c:ptCount val="1"/>
                <c:pt idx="0">
                  <c:v>0.31</c:v>
                </c:pt>
              </c:numCache>
            </c:numRef>
          </c:xVal>
          <c:yVal>
            <c:numRef>
              <c:f>'products (2)'!$E$92</c:f>
              <c:numCache>
                <c:formatCode>0%</c:formatCode>
                <c:ptCount val="1"/>
                <c:pt idx="0">
                  <c:v>0.69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552-4D14-9D1F-CA4874923F37}"/>
            </c:ext>
          </c:extLst>
        </c:ser>
        <c:ser>
          <c:idx val="4"/>
          <c:order val="4"/>
          <c:tx>
            <c:strRef>
              <c:f>'products (2)'!$F$90</c:f>
              <c:strCache>
                <c:ptCount val="1"/>
                <c:pt idx="0">
                  <c:v> 55 +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3.6364802536258856E-3"/>
                  <c:y val="-5.52890266519229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552-4D14-9D1F-CA4874923F3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(2)'!$F$91</c:f>
              <c:numCache>
                <c:formatCode>0%</c:formatCode>
                <c:ptCount val="1"/>
                <c:pt idx="0">
                  <c:v>0.22</c:v>
                </c:pt>
              </c:numCache>
            </c:numRef>
          </c:xVal>
          <c:yVal>
            <c:numRef>
              <c:f>'products (2)'!$F$92</c:f>
              <c:numCache>
                <c:formatCode>0%</c:formatCode>
                <c:ptCount val="1"/>
                <c:pt idx="0">
                  <c:v>0.77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552-4D14-9D1F-CA4874923F37}"/>
            </c:ext>
          </c:extLst>
        </c:ser>
        <c:ser>
          <c:idx val="5"/>
          <c:order val="5"/>
          <c:tx>
            <c:strRef>
              <c:f>'products (2)'!$G$90</c:f>
              <c:strCache>
                <c:ptCount val="1"/>
                <c:pt idx="0">
                  <c:v>S-E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(2)'!$G$91</c:f>
              <c:numCache>
                <c:formatCode>0%</c:formatCode>
                <c:ptCount val="1"/>
                <c:pt idx="0">
                  <c:v>0.53</c:v>
                </c:pt>
              </c:numCache>
            </c:numRef>
          </c:xVal>
          <c:yVal>
            <c:numRef>
              <c:f>'products (2)'!$G$92</c:f>
              <c:numCache>
                <c:formatCode>0%</c:formatCode>
                <c:ptCount val="1"/>
                <c:pt idx="0">
                  <c:v>0.47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552-4D14-9D1F-CA4874923F37}"/>
            </c:ext>
          </c:extLst>
        </c:ser>
        <c:ser>
          <c:idx val="6"/>
          <c:order val="6"/>
          <c:tx>
            <c:strRef>
              <c:f>'products (2)'!$H$90</c:f>
              <c:strCache>
                <c:ptCount val="1"/>
                <c:pt idx="0">
                  <c:v>MAN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(2)'!$H$91</c:f>
              <c:numCache>
                <c:formatCode>0%</c:formatCode>
                <c:ptCount val="1"/>
                <c:pt idx="0">
                  <c:v>0.25</c:v>
                </c:pt>
              </c:numCache>
            </c:numRef>
          </c:xVal>
          <c:yVal>
            <c:numRef>
              <c:f>'products (2)'!$H$92</c:f>
              <c:numCache>
                <c:formatCode>0%</c:formatCode>
                <c:ptCount val="1"/>
                <c:pt idx="0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552-4D14-9D1F-CA4874923F37}"/>
            </c:ext>
          </c:extLst>
        </c:ser>
        <c:ser>
          <c:idx val="7"/>
          <c:order val="7"/>
          <c:tx>
            <c:strRef>
              <c:f>'products (2)'!$I$90</c:f>
              <c:strCache>
                <c:ptCount val="1"/>
                <c:pt idx="0">
                  <c:v>OWC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(2)'!$I$91</c:f>
              <c:numCache>
                <c:formatCode>0%</c:formatCode>
                <c:ptCount val="1"/>
                <c:pt idx="0">
                  <c:v>0.35</c:v>
                </c:pt>
              </c:numCache>
            </c:numRef>
          </c:xVal>
          <c:yVal>
            <c:numRef>
              <c:f>'products (2)'!$I$92</c:f>
              <c:numCache>
                <c:formatCode>0%</c:formatCode>
                <c:ptCount val="1"/>
                <c:pt idx="0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552-4D14-9D1F-CA4874923F37}"/>
            </c:ext>
          </c:extLst>
        </c:ser>
        <c:ser>
          <c:idx val="8"/>
          <c:order val="8"/>
          <c:tx>
            <c:strRef>
              <c:f>'products (2)'!$J$90</c:f>
              <c:strCache>
                <c:ptCount val="1"/>
                <c:pt idx="0">
                  <c:v>MAW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-5.52890266519229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552-4D14-9D1F-CA4874923F3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(2)'!$J$91</c:f>
              <c:numCache>
                <c:formatCode>0%</c:formatCode>
                <c:ptCount val="1"/>
                <c:pt idx="0">
                  <c:v>0.35</c:v>
                </c:pt>
              </c:numCache>
            </c:numRef>
          </c:xVal>
          <c:yVal>
            <c:numRef>
              <c:f>'products (2)'!$J$92</c:f>
              <c:numCache>
                <c:formatCode>0%</c:formatCode>
                <c:ptCount val="1"/>
                <c:pt idx="0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552-4D14-9D1F-CA4874923F37}"/>
            </c:ext>
          </c:extLst>
        </c:ser>
        <c:ser>
          <c:idx val="9"/>
          <c:order val="9"/>
          <c:tx>
            <c:strRef>
              <c:f>'products (2)'!$K$90</c:f>
              <c:strCache>
                <c:ptCount val="1"/>
                <c:pt idx="0">
                  <c:v>HOU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(2)'!$K$91</c:f>
              <c:numCache>
                <c:formatCode>0%</c:formatCode>
                <c:ptCount val="1"/>
                <c:pt idx="0">
                  <c:v>0.27</c:v>
                </c:pt>
              </c:numCache>
            </c:numRef>
          </c:xVal>
          <c:yVal>
            <c:numRef>
              <c:f>'products (2)'!$K$92</c:f>
              <c:numCache>
                <c:formatCode>0%</c:formatCode>
                <c:ptCount val="1"/>
                <c:pt idx="0">
                  <c:v>0.73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552-4D14-9D1F-CA4874923F37}"/>
            </c:ext>
          </c:extLst>
        </c:ser>
        <c:ser>
          <c:idx val="10"/>
          <c:order val="10"/>
          <c:tx>
            <c:strRef>
              <c:f>'products (2)'!$L$90</c:f>
              <c:strCache>
                <c:ptCount val="1"/>
                <c:pt idx="0">
                  <c:v>UNE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0909440760877657E-2"/>
                  <c:y val="7.37187022025639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552-4D14-9D1F-CA4874923F3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'products (2)'!$L$91</c:f>
              <c:numCache>
                <c:formatCode>0%</c:formatCode>
                <c:ptCount val="1"/>
                <c:pt idx="0">
                  <c:v>0.2</c:v>
                </c:pt>
              </c:numCache>
            </c:numRef>
          </c:xVal>
          <c:yVal>
            <c:numRef>
              <c:f>'products (2)'!$L$92</c:f>
              <c:numCache>
                <c:formatCode>0%</c:formatCode>
                <c:ptCount val="1"/>
                <c:pt idx="0">
                  <c:v>0.77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552-4D14-9D1F-CA4874923F37}"/>
            </c:ext>
          </c:extLst>
        </c:ser>
        <c:ser>
          <c:idx val="11"/>
          <c:order val="11"/>
          <c:tx>
            <c:strRef>
              <c:f>'products (2)'!$M$90</c:f>
              <c:strCache>
                <c:ptCount val="1"/>
                <c:pt idx="0">
                  <c:v>RET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(2)'!$M$91</c:f>
              <c:numCache>
                <c:formatCode>0%</c:formatCode>
                <c:ptCount val="1"/>
                <c:pt idx="0">
                  <c:v>0.17</c:v>
                </c:pt>
              </c:numCache>
            </c:numRef>
          </c:xVal>
          <c:yVal>
            <c:numRef>
              <c:f>'products (2)'!$M$92</c:f>
              <c:numCache>
                <c:formatCode>0%</c:formatCode>
                <c:ptCount val="1"/>
                <c:pt idx="0">
                  <c:v>0.81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6552-4D14-9D1F-CA4874923F37}"/>
            </c:ext>
          </c:extLst>
        </c:ser>
        <c:ser>
          <c:idx val="12"/>
          <c:order val="12"/>
          <c:tx>
            <c:strRef>
              <c:f>'products (2)'!$N$90</c:f>
              <c:strCache>
                <c:ptCount val="1"/>
                <c:pt idx="0">
                  <c:v>STU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'products (2)'!$N$91</c:f>
              <c:numCache>
                <c:formatCode>0%</c:formatCode>
                <c:ptCount val="1"/>
                <c:pt idx="0">
                  <c:v>0.5</c:v>
                </c:pt>
              </c:numCache>
            </c:numRef>
          </c:xVal>
          <c:yVal>
            <c:numRef>
              <c:f>'products (2)'!$N$92</c:f>
              <c:numCache>
                <c:formatCode>0%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6552-4D14-9D1F-CA4874923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78304"/>
        <c:axId val="79379840"/>
      </c:scatterChart>
      <c:valAx>
        <c:axId val="79378304"/>
        <c:scaling>
          <c:orientation val="minMax"/>
          <c:min val="0.1500000000000000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err="1" smtClean="0"/>
                  <a:t>Rarely</a:t>
                </a:r>
                <a:r>
                  <a:rPr lang="fr-BE" dirty="0" smtClean="0"/>
                  <a:t> or </a:t>
                </a:r>
                <a:r>
                  <a:rPr lang="fr-BE" dirty="0" err="1" smtClean="0"/>
                  <a:t>never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9379840"/>
        <c:crossesAt val="0.69000000000000017"/>
        <c:crossBetween val="midCat"/>
      </c:valAx>
      <c:valAx>
        <c:axId val="79379840"/>
        <c:scaling>
          <c:orientation val="minMax"/>
          <c:min val="0.4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At least </a:t>
                </a:r>
                <a:r>
                  <a:rPr lang="fr-BE" dirty="0" err="1" smtClean="0"/>
                  <a:t>from</a:t>
                </a:r>
                <a:r>
                  <a:rPr lang="fr-BE" dirty="0" smtClean="0"/>
                  <a:t> time to time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9378304"/>
        <c:crossesAt val="0.30000000000000004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products!$B$100</c:f>
              <c:strCache>
                <c:ptCount val="1"/>
                <c:pt idx="0">
                  <c:v> 15-24</c:v>
                </c:pt>
              </c:strCache>
            </c:strRef>
          </c:tx>
          <c:marker>
            <c:symbol val="none"/>
          </c:marker>
          <c:cat>
            <c:strRef>
              <c:f>products!$A$101:$A$105</c:f>
              <c:strCache>
                <c:ptCount val="5"/>
                <c:pt idx="0">
                  <c:v>Fresh</c:v>
                </c:pt>
                <c:pt idx="1">
                  <c:v>Frozen</c:v>
                </c:pt>
                <c:pt idx="2">
                  <c:v>Smoked</c:v>
                </c:pt>
                <c:pt idx="3">
                  <c:v>Tinned</c:v>
                </c:pt>
                <c:pt idx="4">
                  <c:v>Breaded</c:v>
                </c:pt>
              </c:strCache>
            </c:strRef>
          </c:cat>
          <c:val>
            <c:numRef>
              <c:f>products!$B$101:$B$105</c:f>
              <c:numCache>
                <c:formatCode>0%</c:formatCode>
                <c:ptCount val="5"/>
                <c:pt idx="0">
                  <c:v>0.71</c:v>
                </c:pt>
                <c:pt idx="1">
                  <c:v>0.67</c:v>
                </c:pt>
                <c:pt idx="2">
                  <c:v>0.49</c:v>
                </c:pt>
                <c:pt idx="3">
                  <c:v>0.52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E-467F-AFDE-046BAC4CE7AD}"/>
            </c:ext>
          </c:extLst>
        </c:ser>
        <c:ser>
          <c:idx val="1"/>
          <c:order val="1"/>
          <c:tx>
            <c:strRef>
              <c:f>products!$C$100</c:f>
              <c:strCache>
                <c:ptCount val="1"/>
                <c:pt idx="0">
                  <c:v> 25-39</c:v>
                </c:pt>
              </c:strCache>
            </c:strRef>
          </c:tx>
          <c:marker>
            <c:symbol val="none"/>
          </c:marker>
          <c:cat>
            <c:strRef>
              <c:f>products!$A$101:$A$105</c:f>
              <c:strCache>
                <c:ptCount val="5"/>
                <c:pt idx="0">
                  <c:v>Fresh</c:v>
                </c:pt>
                <c:pt idx="1">
                  <c:v>Frozen</c:v>
                </c:pt>
                <c:pt idx="2">
                  <c:v>Smoked</c:v>
                </c:pt>
                <c:pt idx="3">
                  <c:v>Tinned</c:v>
                </c:pt>
                <c:pt idx="4">
                  <c:v>Breaded</c:v>
                </c:pt>
              </c:strCache>
            </c:strRef>
          </c:cat>
          <c:val>
            <c:numRef>
              <c:f>products!$C$101:$C$105</c:f>
              <c:numCache>
                <c:formatCode>0%</c:formatCode>
                <c:ptCount val="5"/>
                <c:pt idx="0">
                  <c:v>0.78</c:v>
                </c:pt>
                <c:pt idx="1">
                  <c:v>0.68</c:v>
                </c:pt>
                <c:pt idx="2">
                  <c:v>0.47</c:v>
                </c:pt>
                <c:pt idx="3">
                  <c:v>0.56000000000000005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E-467F-AFDE-046BAC4CE7AD}"/>
            </c:ext>
          </c:extLst>
        </c:ser>
        <c:ser>
          <c:idx val="2"/>
          <c:order val="2"/>
          <c:tx>
            <c:strRef>
              <c:f>products!$D$100</c:f>
              <c:strCache>
                <c:ptCount val="1"/>
                <c:pt idx="0">
                  <c:v> 40-54</c:v>
                </c:pt>
              </c:strCache>
            </c:strRef>
          </c:tx>
          <c:marker>
            <c:symbol val="none"/>
          </c:marker>
          <c:cat>
            <c:strRef>
              <c:f>products!$A$101:$A$105</c:f>
              <c:strCache>
                <c:ptCount val="5"/>
                <c:pt idx="0">
                  <c:v>Fresh</c:v>
                </c:pt>
                <c:pt idx="1">
                  <c:v>Frozen</c:v>
                </c:pt>
                <c:pt idx="2">
                  <c:v>Smoked</c:v>
                </c:pt>
                <c:pt idx="3">
                  <c:v>Tinned</c:v>
                </c:pt>
                <c:pt idx="4">
                  <c:v>Breaded</c:v>
                </c:pt>
              </c:strCache>
            </c:strRef>
          </c:cat>
          <c:val>
            <c:numRef>
              <c:f>products!$D$101:$D$105</c:f>
              <c:numCache>
                <c:formatCode>0%</c:formatCode>
                <c:ptCount val="5"/>
                <c:pt idx="0">
                  <c:v>0.77</c:v>
                </c:pt>
                <c:pt idx="1">
                  <c:v>0.67</c:v>
                </c:pt>
                <c:pt idx="2">
                  <c:v>0.36</c:v>
                </c:pt>
                <c:pt idx="3">
                  <c:v>0.42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E-467F-AFDE-046BAC4CE7AD}"/>
            </c:ext>
          </c:extLst>
        </c:ser>
        <c:ser>
          <c:idx val="3"/>
          <c:order val="3"/>
          <c:tx>
            <c:strRef>
              <c:f>products!$E$100</c:f>
              <c:strCache>
                <c:ptCount val="1"/>
                <c:pt idx="0">
                  <c:v> 55 +</c:v>
                </c:pt>
              </c:strCache>
            </c:strRef>
          </c:tx>
          <c:marker>
            <c:symbol val="none"/>
          </c:marker>
          <c:cat>
            <c:strRef>
              <c:f>products!$A$101:$A$105</c:f>
              <c:strCache>
                <c:ptCount val="5"/>
                <c:pt idx="0">
                  <c:v>Fresh</c:v>
                </c:pt>
                <c:pt idx="1">
                  <c:v>Frozen</c:v>
                </c:pt>
                <c:pt idx="2">
                  <c:v>Smoked</c:v>
                </c:pt>
                <c:pt idx="3">
                  <c:v>Tinned</c:v>
                </c:pt>
                <c:pt idx="4">
                  <c:v>Breaded</c:v>
                </c:pt>
              </c:strCache>
            </c:strRef>
          </c:cat>
          <c:val>
            <c:numRef>
              <c:f>products!$E$101:$E$105</c:f>
              <c:numCache>
                <c:formatCode>0%</c:formatCode>
                <c:ptCount val="5"/>
                <c:pt idx="0">
                  <c:v>0.66</c:v>
                </c:pt>
                <c:pt idx="1">
                  <c:v>0.72</c:v>
                </c:pt>
                <c:pt idx="2">
                  <c:v>0.28000000000000003</c:v>
                </c:pt>
                <c:pt idx="3">
                  <c:v>0.4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E-467F-AFDE-046BAC4CE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345920"/>
        <c:axId val="165597952"/>
      </c:radarChart>
      <c:catAx>
        <c:axId val="1653459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5597952"/>
        <c:crosses val="autoZero"/>
        <c:auto val="1"/>
        <c:lblAlgn val="ctr"/>
        <c:lblOffset val="100"/>
        <c:noMultiLvlLbl val="0"/>
      </c:catAx>
      <c:valAx>
        <c:axId val="165597952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16534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products!$A$131</c:f>
              <c:strCache>
                <c:ptCount val="1"/>
                <c:pt idx="0">
                  <c:v>Fresh</c:v>
                </c:pt>
              </c:strCache>
            </c:strRef>
          </c:tx>
          <c:marker>
            <c:symbol val="none"/>
          </c:marker>
          <c:cat>
            <c:strRef>
              <c:f>products!$B$130:$I$130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products!$B$131:$I$131</c:f>
              <c:numCache>
                <c:formatCode>0%</c:formatCode>
                <c:ptCount val="8"/>
                <c:pt idx="0">
                  <c:v>0.77</c:v>
                </c:pt>
                <c:pt idx="1">
                  <c:v>0.88</c:v>
                </c:pt>
                <c:pt idx="2">
                  <c:v>0.78</c:v>
                </c:pt>
                <c:pt idx="3">
                  <c:v>0.77</c:v>
                </c:pt>
                <c:pt idx="4">
                  <c:v>0.86</c:v>
                </c:pt>
                <c:pt idx="5">
                  <c:v>0.55000000000000004</c:v>
                </c:pt>
                <c:pt idx="6">
                  <c:v>0.6</c:v>
                </c:pt>
                <c:pt idx="7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8F6-A602-59E2EBE340DD}"/>
            </c:ext>
          </c:extLst>
        </c:ser>
        <c:ser>
          <c:idx val="1"/>
          <c:order val="1"/>
          <c:tx>
            <c:strRef>
              <c:f>products!$A$132</c:f>
              <c:strCache>
                <c:ptCount val="1"/>
                <c:pt idx="0">
                  <c:v>Frozen</c:v>
                </c:pt>
              </c:strCache>
            </c:strRef>
          </c:tx>
          <c:marker>
            <c:symbol val="none"/>
          </c:marker>
          <c:cat>
            <c:strRef>
              <c:f>products!$B$130:$I$130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products!$B$132:$I$132</c:f>
              <c:numCache>
                <c:formatCode>0%</c:formatCode>
                <c:ptCount val="8"/>
                <c:pt idx="0">
                  <c:v>0.79</c:v>
                </c:pt>
                <c:pt idx="1">
                  <c:v>0.64</c:v>
                </c:pt>
                <c:pt idx="2">
                  <c:v>0.66</c:v>
                </c:pt>
                <c:pt idx="3">
                  <c:v>0.71</c:v>
                </c:pt>
                <c:pt idx="4">
                  <c:v>0.67</c:v>
                </c:pt>
                <c:pt idx="5">
                  <c:v>0.73</c:v>
                </c:pt>
                <c:pt idx="6">
                  <c:v>0.67</c:v>
                </c:pt>
                <c:pt idx="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B-48F6-A602-59E2EBE340DD}"/>
            </c:ext>
          </c:extLst>
        </c:ser>
        <c:ser>
          <c:idx val="2"/>
          <c:order val="2"/>
          <c:tx>
            <c:strRef>
              <c:f>products!$A$133</c:f>
              <c:strCache>
                <c:ptCount val="1"/>
                <c:pt idx="0">
                  <c:v>Smoked</c:v>
                </c:pt>
              </c:strCache>
            </c:strRef>
          </c:tx>
          <c:marker>
            <c:symbol val="none"/>
          </c:marker>
          <c:cat>
            <c:strRef>
              <c:f>products!$B$130:$I$130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products!$B$133:$I$133</c:f>
              <c:numCache>
                <c:formatCode>0%</c:formatCode>
                <c:ptCount val="8"/>
                <c:pt idx="0">
                  <c:v>0.5</c:v>
                </c:pt>
                <c:pt idx="1">
                  <c:v>0.45</c:v>
                </c:pt>
                <c:pt idx="2">
                  <c:v>0.38</c:v>
                </c:pt>
                <c:pt idx="3">
                  <c:v>0.41</c:v>
                </c:pt>
                <c:pt idx="4">
                  <c:v>0.17</c:v>
                </c:pt>
                <c:pt idx="5">
                  <c:v>0.25</c:v>
                </c:pt>
                <c:pt idx="6">
                  <c:v>0.25</c:v>
                </c:pt>
                <c:pt idx="7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B-48F6-A602-59E2EBE340DD}"/>
            </c:ext>
          </c:extLst>
        </c:ser>
        <c:ser>
          <c:idx val="3"/>
          <c:order val="3"/>
          <c:tx>
            <c:strRef>
              <c:f>products!$A$134</c:f>
              <c:strCache>
                <c:ptCount val="1"/>
                <c:pt idx="0">
                  <c:v>Tinned</c:v>
                </c:pt>
              </c:strCache>
            </c:strRef>
          </c:tx>
          <c:marker>
            <c:symbol val="none"/>
          </c:marker>
          <c:cat>
            <c:strRef>
              <c:f>products!$B$130:$I$130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products!$B$134:$I$134</c:f>
              <c:numCache>
                <c:formatCode>0%</c:formatCode>
                <c:ptCount val="8"/>
                <c:pt idx="0">
                  <c:v>0.56000000000000005</c:v>
                </c:pt>
                <c:pt idx="1">
                  <c:v>0.42</c:v>
                </c:pt>
                <c:pt idx="2">
                  <c:v>0.44</c:v>
                </c:pt>
                <c:pt idx="3">
                  <c:v>0.5</c:v>
                </c:pt>
                <c:pt idx="4">
                  <c:v>0.39</c:v>
                </c:pt>
                <c:pt idx="5">
                  <c:v>0.38</c:v>
                </c:pt>
                <c:pt idx="6">
                  <c:v>0.38</c:v>
                </c:pt>
                <c:pt idx="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2B-48F6-A602-59E2EBE340DD}"/>
            </c:ext>
          </c:extLst>
        </c:ser>
        <c:ser>
          <c:idx val="4"/>
          <c:order val="4"/>
          <c:tx>
            <c:strRef>
              <c:f>products!$A$135</c:f>
              <c:strCache>
                <c:ptCount val="1"/>
                <c:pt idx="0">
                  <c:v>Breaded</c:v>
                </c:pt>
              </c:strCache>
            </c:strRef>
          </c:tx>
          <c:marker>
            <c:symbol val="none"/>
          </c:marker>
          <c:cat>
            <c:strRef>
              <c:f>products!$B$130:$I$130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products!$B$135:$I$135</c:f>
              <c:numCache>
                <c:formatCode>0%</c:formatCode>
                <c:ptCount val="8"/>
                <c:pt idx="0">
                  <c:v>0.47</c:v>
                </c:pt>
                <c:pt idx="1">
                  <c:v>0.75</c:v>
                </c:pt>
                <c:pt idx="2">
                  <c:v>0.65</c:v>
                </c:pt>
                <c:pt idx="3">
                  <c:v>0.65</c:v>
                </c:pt>
                <c:pt idx="4">
                  <c:v>0.73</c:v>
                </c:pt>
                <c:pt idx="5">
                  <c:v>0.77</c:v>
                </c:pt>
                <c:pt idx="6">
                  <c:v>0.81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2B-48F6-A602-59E2EBE34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94816"/>
        <c:axId val="84324736"/>
      </c:radarChart>
      <c:catAx>
        <c:axId val="657948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84324736"/>
        <c:crosses val="autoZero"/>
        <c:auto val="1"/>
        <c:lblAlgn val="ctr"/>
        <c:lblOffset val="100"/>
        <c:noMultiLvlLbl val="0"/>
      </c:catAx>
      <c:valAx>
        <c:axId val="84324736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6579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372405745586989E-2"/>
          <c:y val="6.0801899999999999E-2"/>
          <c:w val="0.5982048690054339"/>
          <c:h val="0.828277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'where buy'!$A$2</c:f>
              <c:strCache>
                <c:ptCount val="1"/>
                <c:pt idx="0">
                  <c:v>At the market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buy'!$B$2:$I$2</c:f>
              <c:numCache>
                <c:formatCode>0%</c:formatCode>
                <c:ptCount val="8"/>
                <c:pt idx="0">
                  <c:v>0.24</c:v>
                </c:pt>
                <c:pt idx="1">
                  <c:v>0.24</c:v>
                </c:pt>
                <c:pt idx="2">
                  <c:v>0.27</c:v>
                </c:pt>
                <c:pt idx="3">
                  <c:v>0.21</c:v>
                </c:pt>
                <c:pt idx="4">
                  <c:v>0.22</c:v>
                </c:pt>
                <c:pt idx="5">
                  <c:v>0.19</c:v>
                </c:pt>
                <c:pt idx="6">
                  <c:v>0.25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B-4569-9DC8-CF388FA1443F}"/>
            </c:ext>
          </c:extLst>
        </c:ser>
        <c:ser>
          <c:idx val="1"/>
          <c:order val="1"/>
          <c:tx>
            <c:strRef>
              <c:f>'where buy'!$A$3</c:f>
              <c:strCache>
                <c:ptCount val="1"/>
                <c:pt idx="0">
                  <c:v>At a fishmonger or a specialist shop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buy'!$B$3:$I$3</c:f>
              <c:numCache>
                <c:formatCode>0%</c:formatCode>
                <c:ptCount val="8"/>
                <c:pt idx="0">
                  <c:v>0.59</c:v>
                </c:pt>
                <c:pt idx="1">
                  <c:v>0.79</c:v>
                </c:pt>
                <c:pt idx="2">
                  <c:v>0.6</c:v>
                </c:pt>
                <c:pt idx="3">
                  <c:v>0.61</c:v>
                </c:pt>
                <c:pt idx="4">
                  <c:v>0.61</c:v>
                </c:pt>
                <c:pt idx="5">
                  <c:v>0.34</c:v>
                </c:pt>
                <c:pt idx="6">
                  <c:v>0.5</c:v>
                </c:pt>
                <c:pt idx="7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B-4569-9DC8-CF388FA1443F}"/>
            </c:ext>
          </c:extLst>
        </c:ser>
        <c:ser>
          <c:idx val="2"/>
          <c:order val="2"/>
          <c:tx>
            <c:strRef>
              <c:f>'where buy'!$A$4</c:f>
              <c:strCache>
                <c:ptCount val="1"/>
                <c:pt idx="0">
                  <c:v>At the grocery store, supermarket or hypermarket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buy'!$B$4:$I$4</c:f>
              <c:numCache>
                <c:formatCode>0%</c:formatCode>
                <c:ptCount val="8"/>
                <c:pt idx="0">
                  <c:v>0.57999999999999996</c:v>
                </c:pt>
                <c:pt idx="1">
                  <c:v>0.66</c:v>
                </c:pt>
                <c:pt idx="2">
                  <c:v>0.7</c:v>
                </c:pt>
                <c:pt idx="3">
                  <c:v>0.72</c:v>
                </c:pt>
                <c:pt idx="4">
                  <c:v>0.88</c:v>
                </c:pt>
                <c:pt idx="5">
                  <c:v>0.8</c:v>
                </c:pt>
                <c:pt idx="6">
                  <c:v>0.73</c:v>
                </c:pt>
                <c:pt idx="7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B-4569-9DC8-CF388FA1443F}"/>
            </c:ext>
          </c:extLst>
        </c:ser>
        <c:ser>
          <c:idx val="3"/>
          <c:order val="3"/>
          <c:tx>
            <c:strRef>
              <c:f>'where buy'!$A$5</c:f>
              <c:strCache>
                <c:ptCount val="1"/>
                <c:pt idx="0">
                  <c:v>At a fish farm or from the fisherman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buy'!$B$5:$I$5</c:f>
              <c:numCache>
                <c:formatCode>0%</c:formatCode>
                <c:ptCount val="8"/>
                <c:pt idx="0">
                  <c:v>0.35</c:v>
                </c:pt>
                <c:pt idx="1">
                  <c:v>0.2</c:v>
                </c:pt>
                <c:pt idx="2">
                  <c:v>0.21</c:v>
                </c:pt>
                <c:pt idx="3">
                  <c:v>0.19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0.04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B-4569-9DC8-CF388FA1443F}"/>
            </c:ext>
          </c:extLst>
        </c:ser>
        <c:ser>
          <c:idx val="4"/>
          <c:order val="4"/>
          <c:tx>
            <c:strRef>
              <c:f>'where buy'!$A$6</c:f>
              <c:strCache>
                <c:ptCount val="1"/>
                <c:pt idx="0">
                  <c:v>From an online shop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buy'!$B$6:$I$6</c:f>
              <c:numCache>
                <c:formatCode>0%</c:formatCode>
                <c:ptCount val="8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0B-4569-9DC8-CF388FA1443F}"/>
            </c:ext>
          </c:extLst>
        </c:ser>
        <c:ser>
          <c:idx val="5"/>
          <c:order val="5"/>
          <c:tx>
            <c:strRef>
              <c:f>'where buy'!$A$7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'where buy'!$B$1:$I$1</c:f>
              <c:strCache>
                <c:ptCount val="8"/>
                <c:pt idx="0">
                  <c:v>S-E</c:v>
                </c:pt>
                <c:pt idx="1">
                  <c:v>MAN</c:v>
                </c:pt>
                <c:pt idx="2">
                  <c:v>OWC</c:v>
                </c:pt>
                <c:pt idx="3">
                  <c:v>MAW</c:v>
                </c:pt>
                <c:pt idx="4">
                  <c:v>HOU</c:v>
                </c:pt>
                <c:pt idx="5">
                  <c:v>UNE</c:v>
                </c:pt>
                <c:pt idx="6">
                  <c:v>RET</c:v>
                </c:pt>
                <c:pt idx="7">
                  <c:v>STU</c:v>
                </c:pt>
              </c:strCache>
            </c:strRef>
          </c:cat>
          <c:val>
            <c:numRef>
              <c:f>'where buy'!$B$7:$I$7</c:f>
              <c:numCache>
                <c:formatCode>@</c:formatCode>
                <c:ptCount val="8"/>
                <c:pt idx="0" formatCode="0%">
                  <c:v>0</c:v>
                </c:pt>
                <c:pt idx="1">
                  <c:v>0</c:v>
                </c:pt>
                <c:pt idx="2" formatCode="0%">
                  <c:v>0.02</c:v>
                </c:pt>
                <c:pt idx="3" formatCode="0%">
                  <c:v>0</c:v>
                </c:pt>
                <c:pt idx="4">
                  <c:v>0</c:v>
                </c:pt>
                <c:pt idx="5" formatCode="0%">
                  <c:v>0</c:v>
                </c:pt>
                <c:pt idx="6" formatCode="0%">
                  <c:v>0.02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0B-4569-9DC8-CF388FA14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94336"/>
        <c:axId val="87295872"/>
      </c:barChart>
      <c:catAx>
        <c:axId val="872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295872"/>
        <c:crosses val="autoZero"/>
        <c:auto val="1"/>
        <c:lblAlgn val="ctr"/>
        <c:lblOffset val="100"/>
        <c:noMultiLvlLbl val="1"/>
      </c:catAx>
      <c:valAx>
        <c:axId val="872958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% of </a:t>
                </a:r>
                <a:r>
                  <a:rPr lang="fr-BE" dirty="0" err="1" smtClean="0"/>
                  <a:t>respondents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7294336"/>
        <c:crosses val="autoZero"/>
        <c:crossBetween val="between"/>
        <c:majorUnit val="0.2"/>
        <c:minorUnit val="0.1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208500000000004"/>
          <c:y val="0.38899499999999998"/>
          <c:w val="0.32791500000000001"/>
          <c:h val="0.5114149999999999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12700" cap="flat">
      <a:noFill/>
      <a:prstDash val="solid"/>
      <a:round/>
    </a:ln>
    <a:effectLst/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70781531800206E-2"/>
          <c:y val="6.3585452870827966E-2"/>
          <c:w val="0.91842909087456237"/>
          <c:h val="0.66300048202529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products'!$B$1</c:f>
              <c:strCache>
                <c:ptCount val="1"/>
                <c:pt idx="0">
                  <c:v>D'accord</c:v>
                </c:pt>
              </c:strCache>
            </c:strRef>
          </c:tx>
          <c:spPr>
            <a:solidFill>
              <a:srgbClr val="FFA67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E93-46A9-84D6-9B693A031E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'New products'!$A$2:$A$18</c:f>
              <c:strCache>
                <c:ptCount val="17"/>
                <c:pt idx="0">
                  <c:v>RET</c:v>
                </c:pt>
                <c:pt idx="1">
                  <c:v>Household comp.= 1</c:v>
                </c:pt>
                <c:pt idx="2">
                  <c:v>UNE</c:v>
                </c:pt>
                <c:pt idx="3">
                  <c:v> 55 +</c:v>
                </c:pt>
                <c:pt idx="4">
                  <c:v>Household comp.= 2</c:v>
                </c:pt>
                <c:pt idx="5">
                  <c:v>BG</c:v>
                </c:pt>
                <c:pt idx="6">
                  <c:v>Household comp.= 4+</c:v>
                </c:pt>
                <c:pt idx="7">
                  <c:v>MAW</c:v>
                </c:pt>
                <c:pt idx="8">
                  <c:v> 40-54</c:v>
                </c:pt>
                <c:pt idx="9">
                  <c:v>OWC</c:v>
                </c:pt>
                <c:pt idx="10">
                  <c:v> 15-24</c:v>
                </c:pt>
                <c:pt idx="11">
                  <c:v>MAN</c:v>
                </c:pt>
                <c:pt idx="12">
                  <c:v>Household comp.= 3</c:v>
                </c:pt>
                <c:pt idx="13">
                  <c:v>STU</c:v>
                </c:pt>
                <c:pt idx="14">
                  <c:v> 25-39</c:v>
                </c:pt>
                <c:pt idx="15">
                  <c:v>S-E</c:v>
                </c:pt>
                <c:pt idx="16">
                  <c:v>HOU</c:v>
                </c:pt>
              </c:strCache>
            </c:strRef>
          </c:cat>
          <c:val>
            <c:numRef>
              <c:f>'New products'!$B$2:$B$18</c:f>
              <c:numCache>
                <c:formatCode>0%</c:formatCode>
                <c:ptCount val="17"/>
                <c:pt idx="0">
                  <c:v>0.48</c:v>
                </c:pt>
                <c:pt idx="1">
                  <c:v>0.52</c:v>
                </c:pt>
                <c:pt idx="2">
                  <c:v>0.53</c:v>
                </c:pt>
                <c:pt idx="3">
                  <c:v>0.54</c:v>
                </c:pt>
                <c:pt idx="4">
                  <c:v>0.6</c:v>
                </c:pt>
                <c:pt idx="5">
                  <c:v>0.67</c:v>
                </c:pt>
                <c:pt idx="6">
                  <c:v>0.71</c:v>
                </c:pt>
                <c:pt idx="7">
                  <c:v>0.72</c:v>
                </c:pt>
                <c:pt idx="8">
                  <c:v>0.73</c:v>
                </c:pt>
                <c:pt idx="9">
                  <c:v>0.75</c:v>
                </c:pt>
                <c:pt idx="10">
                  <c:v>0.75</c:v>
                </c:pt>
                <c:pt idx="11">
                  <c:v>0.78</c:v>
                </c:pt>
                <c:pt idx="12">
                  <c:v>0.78</c:v>
                </c:pt>
                <c:pt idx="13">
                  <c:v>0.79</c:v>
                </c:pt>
                <c:pt idx="14">
                  <c:v>0.8</c:v>
                </c:pt>
                <c:pt idx="15">
                  <c:v>0.86</c:v>
                </c:pt>
                <c:pt idx="16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3-46A9-84D6-9B693A03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11936"/>
        <c:axId val="65113472"/>
      </c:barChart>
      <c:catAx>
        <c:axId val="651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2160000" vert="horz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65113472"/>
        <c:crosses val="autoZero"/>
        <c:auto val="1"/>
        <c:lblAlgn val="ctr"/>
        <c:lblOffset val="100"/>
        <c:tickLblSkip val="1"/>
        <c:noMultiLvlLbl val="1"/>
      </c:catAx>
      <c:valAx>
        <c:axId val="65113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% « </a:t>
                </a:r>
                <a:r>
                  <a:rPr lang="fr-BE" dirty="0" err="1" smtClean="0"/>
                  <a:t>Agree</a:t>
                </a:r>
                <a:r>
                  <a:rPr lang="fr-BE" dirty="0" smtClean="0"/>
                  <a:t> »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65111936"/>
        <c:crosses val="autoZero"/>
        <c:crossBetween val="between"/>
        <c:majorUnit val="0.2"/>
        <c:minorUnit val="0.1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 w="12700" cap="flat">
      <a:noFill/>
      <a:prstDash val="solid"/>
      <a:round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74B13B7-E95F-A541-A556-90E9D6A75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9C88192-1B78-0741-895F-1AB1CBDC8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88192-1B78-0741-895F-1AB1CBDC843A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5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C2EF70A1-18D7-5D44-A7D3-83763A6246F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5D7FA429-68C7-3E40-91F3-FAFBA04C6D9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65AC02D-F2C6-8A4D-A9CE-50AA14588696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2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4138635D-A6B7-CB4C-9E08-4433336C935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37B6DF63-6ADE-3747-8F51-2CAD3333386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0E7E406-A89C-EB4F-BCAE-6F6945C890A9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AB7D1A3F-9BF5-6F47-96DB-0E7392B0B699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8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DC50F498-575B-A34F-BC92-80E912D32512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b="1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fld id="{32E80712-578A-BE4D-B46E-A53195F33D44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FFC000"/>
          </a:solidFill>
          <a:ln w="73025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719E21-E04F-084A-BAE2-49525F230E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5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9B09-DCDF-F84E-BF2C-073A80060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9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1ED3-F076-1545-895E-7A9F7AFA3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FEEECE4-81C6-4ACD-BC8F-60AF9B513C1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642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161E994-91D2-F44B-A1FF-EB66C11231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6FCF-9D7D-C44E-8087-33EB496D5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69E0-785A-8740-975A-5C8CDF660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3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F319-C20D-4E46-BA3E-1656675F3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038-F116-924C-AE5C-444F9C9B5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5ECF-6F74-7747-98E1-D76F1F533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ED36-0DB5-2A42-9386-19C91D20C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07A7-CA6C-DE4F-9077-77D66B1C2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E3524B2-147B-4E4E-AD76-6CBCB64E1B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mmfrontoffice/publicopinion/index.cfm/survey/getsurveydetail/instruments/special/surveyky/22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7504" y="2132856"/>
            <a:ext cx="782049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kern="0" dirty="0">
                <a:solidFill>
                  <a:srgbClr val="FFCC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EU consumer habits regarding fishery and aquaculture products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87824" y="4653136"/>
            <a:ext cx="6156176" cy="1728787"/>
          </a:xfrm>
        </p:spPr>
        <p:txBody>
          <a:bodyPr/>
          <a:lstStyle/>
          <a:p>
            <a:pPr algn="r"/>
            <a:r>
              <a:rPr lang="en-GB" dirty="0" smtClean="0"/>
              <a:t>Focus: consumer groups </a:t>
            </a:r>
          </a:p>
          <a:p>
            <a:pPr algn="r"/>
            <a:r>
              <a:rPr lang="en-GB" dirty="0" smtClean="0"/>
              <a:t>in Bulgaria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5496" y="-90065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Trying new products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56324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6326" name="Elbow Connector 10"/>
          <p:cNvCxnSpPr>
            <a:cxnSpLocks noChangeShapeType="1"/>
          </p:cNvCxnSpPr>
          <p:nvPr/>
        </p:nvCxnSpPr>
        <p:spPr bwMode="auto">
          <a:xfrm flipH="1">
            <a:off x="4947594" y="1206625"/>
            <a:ext cx="776534" cy="3891984"/>
          </a:xfrm>
          <a:prstGeom prst="bentConnector4">
            <a:avLst>
              <a:gd name="adj1" fmla="val -29439"/>
              <a:gd name="adj2" fmla="val 51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49944"/>
              </p:ext>
            </p:extLst>
          </p:nvPr>
        </p:nvGraphicFramePr>
        <p:xfrm>
          <a:off x="323528" y="2375539"/>
          <a:ext cx="842518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5496" y="524900"/>
            <a:ext cx="9366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rgbClr val="0F5494"/>
                </a:solidFill>
              </a:rPr>
              <a:t>Do </a:t>
            </a:r>
            <a:r>
              <a:rPr lang="en-US" sz="1400" b="0" dirty="0">
                <a:solidFill>
                  <a:srgbClr val="0F5494"/>
                </a:solidFill>
              </a:rPr>
              <a:t>you agree or disagree with the following statements </a:t>
            </a:r>
            <a:r>
              <a:rPr lang="en-US" sz="1400" b="0" dirty="0" smtClean="0">
                <a:solidFill>
                  <a:srgbClr val="0F5494"/>
                </a:solidFill>
              </a:rPr>
              <a:t>: </a:t>
            </a:r>
            <a:r>
              <a:rPr lang="en-US" sz="1400" b="0" dirty="0">
                <a:solidFill>
                  <a:srgbClr val="0F5494"/>
                </a:solidFill>
              </a:rPr>
              <a:t>you like to try new products and species?</a:t>
            </a:r>
            <a:endParaRPr lang="fr-BE" sz="1400" b="0" dirty="0">
              <a:solidFill>
                <a:srgbClr val="0F5494"/>
              </a:solidFill>
            </a:endParaRPr>
          </a:p>
          <a:p>
            <a:endParaRPr lang="fr-BE" sz="1400" b="0" dirty="0">
              <a:solidFill>
                <a:srgbClr val="0F5494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85162"/>
              </p:ext>
            </p:extLst>
          </p:nvPr>
        </p:nvGraphicFramePr>
        <p:xfrm>
          <a:off x="1259632" y="1048120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6370" y="51715"/>
            <a:ext cx="878872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Reasons to eat/buy FAPs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7065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49613"/>
              </p:ext>
            </p:extLst>
          </p:nvPr>
        </p:nvGraphicFramePr>
        <p:xfrm>
          <a:off x="395536" y="930610"/>
          <a:ext cx="8245106" cy="256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22550"/>
              </p:ext>
            </p:extLst>
          </p:nvPr>
        </p:nvGraphicFramePr>
        <p:xfrm>
          <a:off x="155774" y="3483284"/>
          <a:ext cx="7224538" cy="253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14751"/>
              </p:ext>
            </p:extLst>
          </p:nvPr>
        </p:nvGraphicFramePr>
        <p:xfrm>
          <a:off x="7295321" y="364502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1352" y="93013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Main purchasing factors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0899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533418"/>
              </p:ext>
            </p:extLst>
          </p:nvPr>
        </p:nvGraphicFramePr>
        <p:xfrm>
          <a:off x="107504" y="3429000"/>
          <a:ext cx="5107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027264"/>
              </p:ext>
            </p:extLst>
          </p:nvPr>
        </p:nvGraphicFramePr>
        <p:xfrm>
          <a:off x="3292073" y="377999"/>
          <a:ext cx="5382344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78904"/>
              </p:ext>
            </p:extLst>
          </p:nvPr>
        </p:nvGraphicFramePr>
        <p:xfrm>
          <a:off x="501537" y="980728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972980"/>
              </p:ext>
            </p:extLst>
          </p:nvPr>
        </p:nvGraphicFramePr>
        <p:xfrm>
          <a:off x="2411760" y="4034789"/>
          <a:ext cx="654866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71822"/>
              </p:ext>
            </p:extLst>
          </p:nvPr>
        </p:nvGraphicFramePr>
        <p:xfrm>
          <a:off x="251520" y="1587174"/>
          <a:ext cx="4824536" cy="313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227013"/>
            <a:ext cx="8709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Wild or farmed?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90443"/>
              </p:ext>
            </p:extLst>
          </p:nvPr>
        </p:nvGraphicFramePr>
        <p:xfrm>
          <a:off x="3635895" y="227013"/>
          <a:ext cx="5443509" cy="197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5268"/>
              </p:ext>
            </p:extLst>
          </p:nvPr>
        </p:nvGraphicFramePr>
        <p:xfrm>
          <a:off x="832520" y="4775768"/>
          <a:ext cx="1579240" cy="183270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7">
                <a:tc gridSpan="2"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7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4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7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1506"/>
              </p:ext>
            </p:extLst>
          </p:nvPr>
        </p:nvGraphicFramePr>
        <p:xfrm>
          <a:off x="2159732" y="3951279"/>
          <a:ext cx="6408712" cy="240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53951"/>
              </p:ext>
            </p:extLst>
          </p:nvPr>
        </p:nvGraphicFramePr>
        <p:xfrm>
          <a:off x="179567" y="750666"/>
          <a:ext cx="5112513" cy="31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79567" y="0"/>
            <a:ext cx="8924726" cy="5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From where?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89091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899592" y="421213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="0" dirty="0">
                <a:solidFill>
                  <a:srgbClr val="0F5494"/>
                </a:solidFill>
              </a:rPr>
              <a:t>Do </a:t>
            </a:r>
            <a:r>
              <a:rPr lang="fr-BE" sz="1200" b="0" dirty="0" err="1">
                <a:solidFill>
                  <a:srgbClr val="0F5494"/>
                </a:solidFill>
              </a:rPr>
              <a:t>you</a:t>
            </a:r>
            <a:r>
              <a:rPr lang="fr-BE" sz="1200" b="0" dirty="0">
                <a:solidFill>
                  <a:srgbClr val="0F5494"/>
                </a:solidFill>
              </a:rPr>
              <a:t> have </a:t>
            </a:r>
            <a:r>
              <a:rPr lang="fr-BE" sz="1200" b="0" dirty="0" err="1">
                <a:solidFill>
                  <a:srgbClr val="0F5494"/>
                </a:solidFill>
              </a:rPr>
              <a:t>any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preference</a:t>
            </a:r>
            <a:r>
              <a:rPr lang="fr-BE" sz="1200" b="0" dirty="0">
                <a:solidFill>
                  <a:srgbClr val="0F5494"/>
                </a:solidFill>
              </a:rPr>
              <a:t> in </a:t>
            </a:r>
            <a:r>
              <a:rPr lang="fr-BE" sz="1200" b="0" dirty="0" err="1">
                <a:solidFill>
                  <a:srgbClr val="0F5494"/>
                </a:solidFill>
              </a:rPr>
              <a:t>terms</a:t>
            </a:r>
            <a:r>
              <a:rPr lang="fr-BE" sz="1200" b="0" dirty="0">
                <a:solidFill>
                  <a:srgbClr val="0F5494"/>
                </a:solidFill>
              </a:rPr>
              <a:t> of </a:t>
            </a:r>
            <a:r>
              <a:rPr lang="fr-BE" sz="1200" b="0" dirty="0" err="1">
                <a:solidFill>
                  <a:srgbClr val="0F5494"/>
                </a:solidFill>
              </a:rPr>
              <a:t>product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origin</a:t>
            </a:r>
            <a:r>
              <a:rPr lang="fr-BE" sz="1200" b="0" dirty="0">
                <a:solidFill>
                  <a:srgbClr val="0F5494"/>
                </a:solidFill>
              </a:rPr>
              <a:t>?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104114"/>
              </p:ext>
            </p:extLst>
          </p:nvPr>
        </p:nvGraphicFramePr>
        <p:xfrm>
          <a:off x="5364088" y="750667"/>
          <a:ext cx="3555741" cy="310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89559"/>
              </p:ext>
            </p:extLst>
          </p:nvPr>
        </p:nvGraphicFramePr>
        <p:xfrm>
          <a:off x="170421" y="4365104"/>
          <a:ext cx="1579240" cy="183270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7">
                <a:tc gridSpan="2"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7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4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7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662" cy="656624"/>
          </a:xfrm>
        </p:spPr>
        <p:txBody>
          <a:bodyPr/>
          <a:lstStyle/>
          <a:p>
            <a:pPr marL="0"/>
            <a:r>
              <a:rPr lang="en-GB" altLang="en-US" sz="2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Interest for voluntary information</a:t>
            </a:r>
            <a:endParaRPr lang="en-GB" altLang="en-US" sz="240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52658"/>
              </p:ext>
            </p:extLst>
          </p:nvPr>
        </p:nvGraphicFramePr>
        <p:xfrm>
          <a:off x="151274" y="3429000"/>
          <a:ext cx="5140806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313978"/>
              </p:ext>
            </p:extLst>
          </p:nvPr>
        </p:nvGraphicFramePr>
        <p:xfrm>
          <a:off x="3707904" y="773256"/>
          <a:ext cx="5112568" cy="337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692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200" b="0" dirty="0" err="1">
                <a:solidFill>
                  <a:srgbClr val="0F5494"/>
                </a:solidFill>
              </a:rPr>
              <a:t>Which</a:t>
            </a:r>
            <a:r>
              <a:rPr lang="fr-BE" sz="1200" b="0" dirty="0">
                <a:solidFill>
                  <a:srgbClr val="0F5494"/>
                </a:solidFill>
              </a:rPr>
              <a:t> of the </a:t>
            </a:r>
            <a:r>
              <a:rPr lang="fr-BE" sz="1200" b="0" dirty="0" err="1">
                <a:solidFill>
                  <a:srgbClr val="0F5494"/>
                </a:solidFill>
              </a:rPr>
              <a:t>following</a:t>
            </a:r>
            <a:r>
              <a:rPr lang="fr-BE" sz="1200" b="0" dirty="0">
                <a:solidFill>
                  <a:srgbClr val="0F5494"/>
                </a:solidFill>
              </a:rPr>
              <a:t> do </a:t>
            </a:r>
            <a:r>
              <a:rPr lang="fr-BE" sz="1200" b="0" dirty="0" err="1">
                <a:solidFill>
                  <a:srgbClr val="0F5494"/>
                </a:solidFill>
              </a:rPr>
              <a:t>you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think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should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be</a:t>
            </a:r>
            <a:r>
              <a:rPr lang="fr-BE" sz="1200" b="0" dirty="0">
                <a:solidFill>
                  <a:srgbClr val="0F5494"/>
                </a:solidFill>
              </a:rPr>
              <a:t> </a:t>
            </a:r>
            <a:r>
              <a:rPr lang="fr-BE" sz="1200" b="0" dirty="0" err="1">
                <a:solidFill>
                  <a:srgbClr val="0F5494"/>
                </a:solidFill>
              </a:rPr>
              <a:t>mentioned</a:t>
            </a:r>
            <a:r>
              <a:rPr lang="fr-BE" sz="1200" b="0" dirty="0">
                <a:solidFill>
                  <a:srgbClr val="0F5494"/>
                </a:solidFill>
              </a:rPr>
              <a:t> on the label for all </a:t>
            </a:r>
            <a:r>
              <a:rPr lang="fr-BE" sz="1200" b="0" dirty="0" err="1">
                <a:solidFill>
                  <a:srgbClr val="0F5494"/>
                </a:solidFill>
              </a:rPr>
              <a:t>fishery</a:t>
            </a:r>
            <a:r>
              <a:rPr lang="fr-BE" sz="1200" b="0" dirty="0">
                <a:solidFill>
                  <a:srgbClr val="0F5494"/>
                </a:solidFill>
              </a:rPr>
              <a:t> and aquaculture </a:t>
            </a:r>
            <a:r>
              <a:rPr lang="fr-BE" sz="1200" b="0" dirty="0" err="1">
                <a:solidFill>
                  <a:srgbClr val="0F5494"/>
                </a:solidFill>
              </a:rPr>
              <a:t>products</a:t>
            </a:r>
            <a:r>
              <a:rPr lang="fr-BE" sz="1200" b="0" dirty="0">
                <a:solidFill>
                  <a:srgbClr val="0F5494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81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484437"/>
          </a:xfrm>
        </p:spPr>
        <p:txBody>
          <a:bodyPr/>
          <a:lstStyle/>
          <a:p>
            <a:pPr marL="0" indent="0" algn="ctr"/>
            <a: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Thank you!</a:t>
            </a:r>
            <a:b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/>
            </a:r>
            <a:br>
              <a:rPr lang="en-GB" altLang="en-US" sz="540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en-GB" altLang="en-US" sz="3600" dirty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  <a:hlinkClick r:id="rId3"/>
              </a:rPr>
              <a:t>http://ec.europa.eu/commfrontoffice/publicopinion/index.cfm/survey/getsurveydetail/instruments/special/surveyky/2206</a:t>
            </a:r>
            <a:r>
              <a:rPr lang="en-GB" sz="5400" dirty="0"/>
              <a:t/>
            </a:r>
            <a:br>
              <a:rPr lang="en-GB" sz="5400" dirty="0"/>
            </a:br>
            <a:endParaRPr lang="en-GB" altLang="en-US" sz="540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1728" y="191954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Types of products bought: fresh products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84900"/>
              </p:ext>
            </p:extLst>
          </p:nvPr>
        </p:nvGraphicFramePr>
        <p:xfrm>
          <a:off x="0" y="472514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315277"/>
              </p:ext>
            </p:extLst>
          </p:nvPr>
        </p:nvGraphicFramePr>
        <p:xfrm>
          <a:off x="467544" y="1203800"/>
          <a:ext cx="8280920" cy="47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Types of products bought: frozen products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82053"/>
              </p:ext>
            </p:extLst>
          </p:nvPr>
        </p:nvGraphicFramePr>
        <p:xfrm>
          <a:off x="0" y="472514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73660"/>
              </p:ext>
            </p:extLst>
          </p:nvPr>
        </p:nvGraphicFramePr>
        <p:xfrm>
          <a:off x="899592" y="908720"/>
          <a:ext cx="75608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Types of products bought: smoked, salted, dried products or products in brine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65156"/>
              </p:ext>
            </p:extLst>
          </p:nvPr>
        </p:nvGraphicFramePr>
        <p:xfrm>
          <a:off x="0" y="472514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30365"/>
              </p:ext>
            </p:extLst>
          </p:nvPr>
        </p:nvGraphicFramePr>
        <p:xfrm>
          <a:off x="683568" y="908720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5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Types of products bought: tinned products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6342"/>
              </p:ext>
            </p:extLst>
          </p:nvPr>
        </p:nvGraphicFramePr>
        <p:xfrm>
          <a:off x="0" y="472514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29453"/>
              </p:ext>
            </p:extLst>
          </p:nvPr>
        </p:nvGraphicFramePr>
        <p:xfrm>
          <a:off x="899592" y="1196752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Types of products bought: breaded / ready-to-eat products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77020"/>
              </p:ext>
            </p:extLst>
          </p:nvPr>
        </p:nvGraphicFramePr>
        <p:xfrm>
          <a:off x="0" y="472514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914444"/>
              </p:ext>
            </p:extLst>
          </p:nvPr>
        </p:nvGraphicFramePr>
        <p:xfrm>
          <a:off x="971600" y="1125538"/>
          <a:ext cx="6984776" cy="48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4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fr-BE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Frequency of purcha</a:t>
            </a:r>
            <a:r>
              <a:rPr lang="pl-PL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s</a:t>
            </a:r>
            <a:r>
              <a:rPr lang="fr-BE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e by age group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 smtClean="0">
                <a:solidFill>
                  <a:srgbClr val="0F5494"/>
                </a:solidFill>
              </a:rPr>
              <a:t>% </a:t>
            </a:r>
            <a:r>
              <a:rPr lang="fr-BE" sz="1400" b="0" dirty="0" err="1" smtClean="0">
                <a:solidFill>
                  <a:srgbClr val="0F5494"/>
                </a:solidFill>
              </a:rPr>
              <a:t>buy</a:t>
            </a:r>
            <a:r>
              <a:rPr lang="fr-BE" sz="1400" b="0" dirty="0" smtClean="0">
                <a:solidFill>
                  <a:srgbClr val="0F5494"/>
                </a:solidFill>
              </a:rPr>
              <a:t> at least </a:t>
            </a:r>
            <a:r>
              <a:rPr lang="fr-BE" sz="1400" b="0" dirty="0" err="1" smtClean="0">
                <a:solidFill>
                  <a:srgbClr val="0F5494"/>
                </a:solidFill>
              </a:rPr>
              <a:t>from</a:t>
            </a:r>
            <a:r>
              <a:rPr lang="fr-BE" sz="1400" b="0" dirty="0" smtClean="0">
                <a:solidFill>
                  <a:srgbClr val="0F5494"/>
                </a:solidFill>
              </a:rPr>
              <a:t> time to time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325474"/>
              </p:ext>
            </p:extLst>
          </p:nvPr>
        </p:nvGraphicFramePr>
        <p:xfrm>
          <a:off x="1835696" y="1269529"/>
          <a:ext cx="62646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fr-BE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Frequency of purcha</a:t>
            </a:r>
            <a:r>
              <a:rPr lang="pl-PL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s</a:t>
            </a:r>
            <a:r>
              <a:rPr lang="fr-BE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e by socio-demographic group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7892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 smtClean="0">
                <a:solidFill>
                  <a:srgbClr val="0F5494"/>
                </a:solidFill>
              </a:rPr>
              <a:t>% </a:t>
            </a:r>
            <a:r>
              <a:rPr lang="fr-BE" sz="1400" b="0" dirty="0" err="1" smtClean="0">
                <a:solidFill>
                  <a:srgbClr val="0F5494"/>
                </a:solidFill>
              </a:rPr>
              <a:t>buy</a:t>
            </a:r>
            <a:r>
              <a:rPr lang="fr-BE" sz="1400" b="0" dirty="0" smtClean="0">
                <a:solidFill>
                  <a:srgbClr val="0F5494"/>
                </a:solidFill>
              </a:rPr>
              <a:t> at least </a:t>
            </a:r>
            <a:r>
              <a:rPr lang="fr-BE" sz="1400" b="0" dirty="0" err="1" smtClean="0">
                <a:solidFill>
                  <a:srgbClr val="0F5494"/>
                </a:solidFill>
              </a:rPr>
              <a:t>from</a:t>
            </a:r>
            <a:r>
              <a:rPr lang="fr-BE" sz="1400" b="0" dirty="0" smtClean="0">
                <a:solidFill>
                  <a:srgbClr val="0F5494"/>
                </a:solidFill>
              </a:rPr>
              <a:t> time to time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205"/>
              </p:ext>
            </p:extLst>
          </p:nvPr>
        </p:nvGraphicFramePr>
        <p:xfrm>
          <a:off x="1619672" y="1412776"/>
          <a:ext cx="61926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04572"/>
              </p:ext>
            </p:extLst>
          </p:nvPr>
        </p:nvGraphicFramePr>
        <p:xfrm>
          <a:off x="-399" y="4796552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2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142"/>
          <a:stretch/>
        </p:blipFill>
        <p:spPr>
          <a:xfrm>
            <a:off x="253311" y="4003289"/>
            <a:ext cx="4305989" cy="249348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32704"/>
              </p:ext>
            </p:extLst>
          </p:nvPr>
        </p:nvGraphicFramePr>
        <p:xfrm>
          <a:off x="179388" y="1081808"/>
          <a:ext cx="8768608" cy="229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1889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en-GB" sz="2400" kern="0" dirty="0" smtClean="0">
                <a:solidFill>
                  <a:srgbClr val="FFC000"/>
                </a:solidFill>
                <a:latin typeface="EC Square Sans Pro" charset="0"/>
                <a:ea typeface="EC Square Sans Pro" charset="0"/>
                <a:cs typeface="EC Square Sans Pro" charset="0"/>
              </a:rPr>
              <a:t>Where do people buy? </a:t>
            </a:r>
            <a:endParaRPr lang="en-GB" sz="2400" kern="0" dirty="0">
              <a:solidFill>
                <a:srgbClr val="FFC000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35844" name="Right Brace 3"/>
          <p:cNvSpPr>
            <a:spLocks/>
          </p:cNvSpPr>
          <p:nvPr/>
        </p:nvSpPr>
        <p:spPr bwMode="auto">
          <a:xfrm>
            <a:off x="6227763" y="2420938"/>
            <a:ext cx="144462" cy="1512887"/>
          </a:xfrm>
          <a:prstGeom prst="rightBrace">
            <a:avLst>
              <a:gd name="adj1" fmla="val 82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5364088" y="3064175"/>
            <a:ext cx="504083" cy="360799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75656" y="3113526"/>
            <a:ext cx="504083" cy="360799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59832" y="6021288"/>
            <a:ext cx="792088" cy="504056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26907"/>
              </p:ext>
            </p:extLst>
          </p:nvPr>
        </p:nvGraphicFramePr>
        <p:xfrm>
          <a:off x="6588224" y="3645024"/>
          <a:ext cx="2438400" cy="206144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C80051"/>
                          </a:solidFill>
                        </a:rPr>
                        <a:t>Legend</a:t>
                      </a:r>
                      <a:endParaRPr lang="en-GB" sz="900" dirty="0">
                        <a:solidFill>
                          <a:srgbClr val="C8005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S-E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OWC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Other white</a:t>
                      </a:r>
                      <a:r>
                        <a:rPr lang="en-GB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collars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4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MAW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Manual workers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 persons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Retired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STU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518</Words>
  <Application>Microsoft Office PowerPoint</Application>
  <PresentationFormat>On-screen Show (4:3)</PresentationFormat>
  <Paragraphs>283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EC Square Sans Pro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 for voluntary information</vt:lpstr>
      <vt:lpstr>Thank you!  http://ec.europa.eu/commfrontoffice/publicopinion/index.cfm/survey/getsurveydetail/instruments/special/surveyky/2206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JOLLY Laurene (MARE)</cp:lastModifiedBy>
  <cp:revision>396</cp:revision>
  <dcterms:created xsi:type="dcterms:W3CDTF">2011-10-28T10:25:18Z</dcterms:created>
  <dcterms:modified xsi:type="dcterms:W3CDTF">2019-06-05T14:47:25Z</dcterms:modified>
</cp:coreProperties>
</file>